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0"/>
  </p:notesMasterIdLst>
  <p:sldIdLst>
    <p:sldId id="324" r:id="rId3"/>
    <p:sldId id="422" r:id="rId4"/>
    <p:sldId id="396" r:id="rId5"/>
    <p:sldId id="398" r:id="rId6"/>
    <p:sldId id="400" r:id="rId7"/>
    <p:sldId id="401" r:id="rId8"/>
    <p:sldId id="402" r:id="rId9"/>
    <p:sldId id="403" r:id="rId10"/>
    <p:sldId id="405" r:id="rId11"/>
    <p:sldId id="406" r:id="rId12"/>
    <p:sldId id="407" r:id="rId13"/>
    <p:sldId id="449" r:id="rId14"/>
    <p:sldId id="450" r:id="rId15"/>
    <p:sldId id="408" r:id="rId16"/>
    <p:sldId id="409" r:id="rId17"/>
    <p:sldId id="410" r:id="rId18"/>
    <p:sldId id="359" r:id="rId19"/>
    <p:sldId id="423" r:id="rId20"/>
    <p:sldId id="424" r:id="rId21"/>
    <p:sldId id="425" r:id="rId22"/>
    <p:sldId id="427" r:id="rId23"/>
    <p:sldId id="447" r:id="rId24"/>
    <p:sldId id="451" r:id="rId25"/>
    <p:sldId id="360" r:id="rId26"/>
    <p:sldId id="363" r:id="rId27"/>
    <p:sldId id="365" r:id="rId28"/>
    <p:sldId id="445" r:id="rId29"/>
    <p:sldId id="369" r:id="rId30"/>
    <p:sldId id="428" r:id="rId31"/>
    <p:sldId id="372" r:id="rId32"/>
    <p:sldId id="441" r:id="rId33"/>
    <p:sldId id="440" r:id="rId34"/>
    <p:sldId id="442" r:id="rId35"/>
    <p:sldId id="373" r:id="rId36"/>
    <p:sldId id="375" r:id="rId37"/>
    <p:sldId id="377" r:id="rId38"/>
    <p:sldId id="378" r:id="rId39"/>
    <p:sldId id="381" r:id="rId40"/>
    <p:sldId id="382" r:id="rId41"/>
    <p:sldId id="470" r:id="rId42"/>
    <p:sldId id="471" r:id="rId43"/>
    <p:sldId id="429" r:id="rId44"/>
    <p:sldId id="443" r:id="rId45"/>
    <p:sldId id="384" r:id="rId46"/>
    <p:sldId id="433" r:id="rId47"/>
    <p:sldId id="439" r:id="rId48"/>
    <p:sldId id="437" r:id="rId49"/>
    <p:sldId id="454" r:id="rId50"/>
    <p:sldId id="385" r:id="rId51"/>
    <p:sldId id="434" r:id="rId52"/>
    <p:sldId id="438" r:id="rId53"/>
    <p:sldId id="453" r:id="rId54"/>
    <p:sldId id="456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8" r:id="rId65"/>
    <p:sldId id="469" r:id="rId66"/>
    <p:sldId id="455" r:id="rId67"/>
    <p:sldId id="444" r:id="rId68"/>
    <p:sldId id="446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C3F"/>
    <a:srgbClr val="FEF6D6"/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59" d="100"/>
          <a:sy n="59" d="100"/>
        </p:scale>
        <p:origin x="2054" y="6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5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2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4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3/18/2018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73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6" r:id="rId3"/>
    <p:sldLayoutId id="2147483674" r:id="rId4"/>
    <p:sldLayoutId id="2147483664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배열과 문자열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824" y="1089312"/>
            <a:ext cx="8640000" cy="5328592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for-each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배열이나 나열</a:t>
            </a:r>
            <a:r>
              <a:rPr lang="en-US" altLang="ko-KR" sz="1800" dirty="0" smtClean="0"/>
              <a:t>(enumeration)</a:t>
            </a:r>
            <a:r>
              <a:rPr lang="ko-KR" altLang="en-US" sz="1800" dirty="0" smtClean="0"/>
              <a:t>의 원소를 순차 접근하는데 유용한 </a:t>
            </a:r>
            <a:r>
              <a:rPr lang="en-US" altLang="ko-KR" sz="1800" dirty="0" smtClean="0"/>
              <a:t>for </a:t>
            </a:r>
            <a:r>
              <a:rPr lang="ko-KR" altLang="en-US" sz="1800" dirty="0" smtClean="0"/>
              <a:t>문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for-each </a:t>
            </a:r>
            <a:r>
              <a:rPr lang="ko-KR" altLang="en-US" sz="1800" dirty="0" smtClean="0"/>
              <a:t>문으로 정수 배열의 합을 구하는 사례</a:t>
            </a:r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8038" y="4444718"/>
            <a:ext cx="2332519" cy="11695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n </a:t>
            </a:r>
            <a:r>
              <a:rPr lang="en-US" altLang="ko-KR" sz="1400" dirty="0"/>
              <a:t>= { 1,2,3,4,5 };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 fontAlgn="base" latinLnBrk="0"/>
            <a:r>
              <a:rPr lang="en-US" altLang="ko-KR" sz="1400" b="1" dirty="0"/>
              <a:t>for 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k : </a:t>
            </a:r>
            <a:r>
              <a:rPr lang="en-US" altLang="ko-KR" sz="1400" b="1" dirty="0" smtClean="0"/>
              <a:t>n) {</a:t>
            </a:r>
          </a:p>
          <a:p>
            <a:pPr defTabSz="180000" fontAlgn="base" latinLnBrk="0"/>
            <a:r>
              <a:rPr lang="en-US" altLang="ko-KR" sz="1400" b="1" dirty="0"/>
              <a:t>	</a:t>
            </a:r>
            <a:r>
              <a:rPr lang="en-US" altLang="ko-KR" sz="1400" dirty="0" smtClean="0"/>
              <a:t>sum </a:t>
            </a:r>
            <a:r>
              <a:rPr lang="en-US" altLang="ko-KR" sz="1400" dirty="0"/>
              <a:t>+= k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44" y="2031001"/>
            <a:ext cx="2355904" cy="153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4801720" y="4773299"/>
            <a:ext cx="2655168" cy="919401"/>
          </a:xfrm>
          <a:prstGeom prst="wedgeRoundRectCallout">
            <a:avLst>
              <a:gd name="adj1" fmla="val -58750"/>
              <a:gd name="adj2" fmla="val -20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k = n[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k;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46448" y="4490719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/>
              <a:t>for </a:t>
            </a:r>
            <a:r>
              <a:rPr lang="ko-KR" altLang="en-US" sz="1200" dirty="0"/>
              <a:t>문으로 구성하면 다음과 같다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60244" y="5349239"/>
            <a:ext cx="4572000" cy="931028"/>
            <a:chOff x="1355188" y="5354557"/>
            <a:chExt cx="4572000" cy="931028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1355188" y="5979118"/>
              <a:ext cx="4572000" cy="306467"/>
            </a:xfrm>
            <a:prstGeom prst="wedgeRoundRectCallout">
              <a:avLst>
                <a:gd name="adj1" fmla="val -26490"/>
                <a:gd name="adj2" fmla="val -399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200" dirty="0" smtClean="0"/>
                <a:t>반복될 </a:t>
              </a:r>
              <a:r>
                <a:rPr lang="ko-KR" altLang="en-US" sz="1200" dirty="0"/>
                <a:t>때마다 </a:t>
              </a:r>
              <a:r>
                <a:rPr lang="en-US" altLang="ko-KR" sz="1200" dirty="0"/>
                <a:t>k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n[0], n[1], ..., n[4]</a:t>
              </a:r>
              <a:r>
                <a:rPr lang="ko-KR" altLang="en-US" sz="1200" dirty="0"/>
                <a:t>로 번갈아 설정</a:t>
              </a:r>
            </a:p>
          </p:txBody>
        </p:sp>
        <p:sp>
          <p:nvSpPr>
            <p:cNvPr id="7" name="자유형 6"/>
            <p:cNvSpPr/>
            <p:nvPr/>
          </p:nvSpPr>
          <p:spPr>
            <a:xfrm flipH="1">
              <a:off x="3300984" y="5354557"/>
              <a:ext cx="109728" cy="630607"/>
            </a:xfrm>
            <a:custGeom>
              <a:avLst/>
              <a:gdLst>
                <a:gd name="connsiteX0" fmla="*/ 1026 w 74917"/>
                <a:gd name="connsiteY0" fmla="*/ 563424 h 572661"/>
                <a:gd name="connsiteX1" fmla="*/ 10262 w 74917"/>
                <a:gd name="connsiteY1" fmla="*/ 6 h 572661"/>
                <a:gd name="connsiteX2" fmla="*/ 74917 w 74917"/>
                <a:gd name="connsiteY2" fmla="*/ 572661 h 57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7" h="572661">
                  <a:moveTo>
                    <a:pt x="1026" y="563424"/>
                  </a:moveTo>
                  <a:cubicBezTo>
                    <a:pt x="-514" y="280945"/>
                    <a:pt x="-2053" y="-1533"/>
                    <a:pt x="10262" y="6"/>
                  </a:cubicBezTo>
                  <a:cubicBezTo>
                    <a:pt x="22577" y="1545"/>
                    <a:pt x="48747" y="287103"/>
                    <a:pt x="74917" y="5726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84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52" y="933804"/>
            <a:ext cx="676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for-each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문을 활용하여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[]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배열의 합을 구하고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String []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배열의 문자열을 출력하는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사례를 보인다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104" y="1621303"/>
            <a:ext cx="6408712" cy="332398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foreachEx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[] n = { 1,2,3,4,5 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k : n) { </a:t>
            </a:r>
            <a:r>
              <a:rPr lang="en-US" altLang="ko-KR" sz="1400" dirty="0"/>
              <a:t>// k</a:t>
            </a:r>
            <a:r>
              <a:rPr lang="ko-KR" altLang="en-US" sz="1400" dirty="0"/>
              <a:t>는 </a:t>
            </a:r>
            <a:r>
              <a:rPr lang="en-US" altLang="ko-KR" sz="1400" dirty="0"/>
              <a:t>n[0], n[1], ..., n[4]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(k </a:t>
            </a:r>
            <a:r>
              <a:rPr lang="en-US" altLang="ko-KR" sz="1400" dirty="0"/>
              <a:t>+ " "); // </a:t>
            </a:r>
            <a:r>
              <a:rPr lang="ko-KR" altLang="en-US" sz="1400" dirty="0"/>
              <a:t>반복되는 </a:t>
            </a:r>
            <a:r>
              <a:rPr lang="en-US" altLang="ko-KR" sz="1400" dirty="0"/>
              <a:t>k </a:t>
            </a:r>
            <a:r>
              <a:rPr lang="ko-KR" altLang="en-US" sz="1400" dirty="0"/>
              <a:t>값 출력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k;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 + sum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f[] = { "</a:t>
            </a:r>
            <a:r>
              <a:rPr lang="ko-KR" altLang="en-US" sz="1400" dirty="0"/>
              <a:t>사과</a:t>
            </a:r>
            <a:r>
              <a:rPr lang="en-US" altLang="ko-KR" sz="1400" dirty="0"/>
              <a:t>", "</a:t>
            </a:r>
            <a:r>
              <a:rPr lang="ko-KR" altLang="en-US" sz="1400" dirty="0"/>
              <a:t>배</a:t>
            </a:r>
            <a:r>
              <a:rPr lang="en-US" altLang="ko-KR" sz="1400" dirty="0"/>
              <a:t>",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", "</a:t>
            </a:r>
            <a:r>
              <a:rPr lang="ko-KR" altLang="en-US" sz="1400" dirty="0"/>
              <a:t>체리</a:t>
            </a:r>
            <a:r>
              <a:rPr lang="en-US" altLang="ko-KR" sz="1400" dirty="0"/>
              <a:t>", "</a:t>
            </a:r>
            <a:r>
              <a:rPr lang="ko-KR" altLang="en-US" sz="1400" dirty="0"/>
              <a:t>딸기</a:t>
            </a:r>
            <a:r>
              <a:rPr lang="en-US" altLang="ko-KR" sz="1400" dirty="0"/>
              <a:t>", "</a:t>
            </a:r>
            <a:r>
              <a:rPr lang="ko-KR" altLang="en-US" sz="1400" dirty="0"/>
              <a:t>포도</a:t>
            </a:r>
            <a:r>
              <a:rPr lang="en-US" altLang="ko-KR" sz="1400" dirty="0"/>
              <a:t>" } 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for(String </a:t>
            </a:r>
            <a:r>
              <a:rPr lang="en-US" altLang="ko-KR" sz="1400" b="1" dirty="0"/>
              <a:t>s : f) </a:t>
            </a:r>
            <a:r>
              <a:rPr lang="en-US" altLang="ko-KR" sz="1400" dirty="0"/>
              <a:t>// s</a:t>
            </a:r>
            <a:r>
              <a:rPr lang="ko-KR" altLang="en-US" sz="1400" dirty="0"/>
              <a:t>는 </a:t>
            </a:r>
            <a:r>
              <a:rPr lang="en-US" altLang="ko-KR" sz="1400" dirty="0"/>
              <a:t>f[0], f[1], ..., f[5]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 </a:t>
            </a:r>
            <a:r>
              <a:rPr lang="en-US" altLang="ko-KR" sz="1400" dirty="0"/>
              <a:t>+ " 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84448" y="4836369"/>
            <a:ext cx="46702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1 2 3 4 5 </a:t>
            </a:r>
            <a:r>
              <a:rPr lang="ko-KR" altLang="en-US" sz="1400" dirty="0"/>
              <a:t>합은 </a:t>
            </a:r>
            <a:r>
              <a:rPr lang="en-US" altLang="ko-KR" sz="1400" dirty="0"/>
              <a:t>15</a:t>
            </a:r>
          </a:p>
          <a:p>
            <a:pPr fontAlgn="base"/>
            <a:r>
              <a:rPr lang="ko-KR" altLang="en-US" sz="1400" dirty="0"/>
              <a:t>사과 배 바나나 체리 딸기 포도</a:t>
            </a:r>
          </a:p>
        </p:txBody>
      </p:sp>
    </p:spTree>
    <p:extLst>
      <p:ext uri="{BB962C8B-B14F-4D97-AF65-F5344CB8AC3E}">
        <p14:creationId xmlns:p14="http://schemas.microsoft.com/office/powerpoint/2010/main" val="1176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209781" y="5251429"/>
          <a:ext cx="4149535" cy="249174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11411" y="4845759"/>
          <a:ext cx="4149535" cy="256376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38339" y="4499622"/>
          <a:ext cx="4149535" cy="256376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238339" y="4121601"/>
          <a:ext cx="4149535" cy="256376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인접해있는 두 개의 레코드 키 값을 비교하여 순서가 바뀌어 있으면 두 레코드의 위치를 서로 바꾸어 작은 키 값을 가지는 레코드를 앞쪽으로 오게 하고 큰 키 값을 갖는 레코드를 뒤에 위치하도록 하는 것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이웃하는 </a:t>
            </a:r>
            <a:r>
              <a:rPr lang="ko-KR" altLang="en-US" dirty="0"/>
              <a:t>두 값을 비교하여 큰 값을 우측으로 이동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더 이상 이웃하는 값이 </a:t>
            </a:r>
            <a:r>
              <a:rPr lang="ko-KR" altLang="en-US" dirty="0" err="1"/>
              <a:t>없을때</a:t>
            </a:r>
            <a:r>
              <a:rPr lang="ko-KR" altLang="en-US" dirty="0"/>
              <a:t> 까지 반복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리스트의 가장 우측부터 큰 값이 정렬이 된다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모든 값이 정렬이 </a:t>
            </a:r>
            <a:r>
              <a:rPr lang="ko-KR" altLang="en-US" dirty="0" err="1"/>
              <a:t>될때</a:t>
            </a:r>
            <a:r>
              <a:rPr lang="ko-KR" altLang="en-US" dirty="0"/>
              <a:t> 까지 반복 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버블 정렬알고리즘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51520" y="3657298"/>
          <a:ext cx="4149535" cy="256376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355427" y="4100720"/>
            <a:ext cx="1512168" cy="288032"/>
          </a:xfrm>
          <a:prstGeom prst="roundRect">
            <a:avLst/>
          </a:prstGeom>
          <a:solidFill>
            <a:srgbClr val="FFC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29865" y="4475494"/>
            <a:ext cx="1512168" cy="288032"/>
          </a:xfrm>
          <a:prstGeom prst="roundRect">
            <a:avLst/>
          </a:prstGeom>
          <a:solidFill>
            <a:srgbClr val="FFC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8587" y="4797091"/>
            <a:ext cx="1512168" cy="288032"/>
          </a:xfrm>
          <a:prstGeom prst="roundRect">
            <a:avLst/>
          </a:prstGeom>
          <a:solidFill>
            <a:srgbClr val="FFC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74671" y="5215380"/>
            <a:ext cx="1512168" cy="288032"/>
          </a:xfrm>
          <a:prstGeom prst="roundRect">
            <a:avLst/>
          </a:prstGeom>
          <a:solidFill>
            <a:srgbClr val="FFC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209780" y="5630860"/>
          <a:ext cx="4149535" cy="249174"/>
        </p:xfrm>
        <a:graphic>
          <a:graphicData uri="http://schemas.openxmlformats.org/drawingml/2006/table">
            <a:tbl>
              <a:tblPr/>
              <a:tblGrid>
                <a:gridCol w="8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5907891" y="3623610"/>
          <a:ext cx="2692400" cy="295656"/>
        </p:xfrm>
        <a:graphic>
          <a:graphicData uri="http://schemas.openxmlformats.org/drawingml/2006/table">
            <a:tbl>
              <a:tblPr/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5907891" y="4144072"/>
          <a:ext cx="2692400" cy="295656"/>
        </p:xfrm>
        <a:graphic>
          <a:graphicData uri="http://schemas.openxmlformats.org/drawingml/2006/table">
            <a:tbl>
              <a:tblPr/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656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5907891" y="4673450"/>
          <a:ext cx="2692400" cy="295656"/>
        </p:xfrm>
        <a:graphic>
          <a:graphicData uri="http://schemas.openxmlformats.org/drawingml/2006/table">
            <a:tbl>
              <a:tblPr/>
              <a:tblGrid>
                <a:gridCol w="566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656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907891" y="5202828"/>
          <a:ext cx="2692400" cy="295656"/>
        </p:xfrm>
        <a:graphic>
          <a:graphicData uri="http://schemas.openxmlformats.org/drawingml/2006/table">
            <a:tbl>
              <a:tblPr/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656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907891" y="5732206"/>
          <a:ext cx="2692400" cy="295656"/>
        </p:xfrm>
        <a:graphic>
          <a:graphicData uri="http://schemas.openxmlformats.org/drawingml/2006/table">
            <a:tbl>
              <a:tblPr/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656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949237" y="356665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14960" y="408838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14960" y="461541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914960" y="511802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14960" y="5639752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4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886" t="11024" r="49887" b="19497"/>
          <a:stretch/>
        </p:blipFill>
        <p:spPr>
          <a:xfrm>
            <a:off x="251520" y="1052736"/>
            <a:ext cx="7356764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902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9" y="2405193"/>
            <a:ext cx="8871931" cy="24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차원 배열 선언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차원 배열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차원 배열의 구조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900" dirty="0" smtClean="0"/>
          </a:p>
          <a:p>
            <a:endParaRPr lang="en-US" altLang="ko-KR" sz="1900" dirty="0" smtClean="0"/>
          </a:p>
          <a:p>
            <a:r>
              <a:rPr lang="en-US" altLang="ko-KR" sz="1900" dirty="0" smtClean="0"/>
              <a:t>2</a:t>
            </a:r>
            <a:r>
              <a:rPr lang="ko-KR" altLang="en-US" sz="1900" dirty="0"/>
              <a:t>차원 배열의 </a:t>
            </a:r>
            <a:r>
              <a:rPr lang="en-US" altLang="ko-KR" sz="1900" dirty="0" smtClean="0"/>
              <a:t>length </a:t>
            </a:r>
            <a:r>
              <a:rPr lang="ko-KR" altLang="en-US" sz="1900" dirty="0" smtClean="0"/>
              <a:t>필드</a:t>
            </a:r>
            <a:endParaRPr lang="en-US" altLang="ko-KR" sz="1900" dirty="0"/>
          </a:p>
          <a:p>
            <a:pPr lvl="1"/>
            <a:r>
              <a:rPr lang="en-US" altLang="ko-KR" sz="1700" dirty="0" err="1"/>
              <a:t>i.length</a:t>
            </a:r>
            <a:r>
              <a:rPr lang="en-US" altLang="ko-KR" sz="1700" dirty="0"/>
              <a:t> </a:t>
            </a:r>
            <a:r>
              <a:rPr lang="en-US" altLang="ko-KR" sz="1700" dirty="0" smtClean="0"/>
              <a:t>	-&gt; </a:t>
            </a:r>
            <a:r>
              <a:rPr lang="en-US" altLang="ko-KR" sz="1700" dirty="0"/>
              <a:t>2</a:t>
            </a:r>
            <a:r>
              <a:rPr lang="ko-KR" altLang="en-US" sz="1700" dirty="0"/>
              <a:t>차원 배열의 행의 개수로</a:t>
            </a:r>
            <a:r>
              <a:rPr lang="en-US" altLang="ko-KR" sz="1700" dirty="0"/>
              <a:t>, 2</a:t>
            </a:r>
          </a:p>
          <a:p>
            <a:pPr lvl="1"/>
            <a:r>
              <a:rPr lang="en-US" altLang="ko-KR" sz="1700" dirty="0" err="1"/>
              <a:t>i</a:t>
            </a:r>
            <a:r>
              <a:rPr lang="en-US" altLang="ko-KR" sz="1700" dirty="0"/>
              <a:t>[n].</a:t>
            </a:r>
            <a:r>
              <a:rPr lang="en-US" altLang="ko-KR" sz="1700" dirty="0" smtClean="0"/>
              <a:t>length	-&gt;</a:t>
            </a:r>
            <a:r>
              <a:rPr lang="ko-KR" altLang="en-US" sz="1700" dirty="0" smtClean="0"/>
              <a:t> </a:t>
            </a:r>
            <a:r>
              <a:rPr lang="en-US" altLang="ko-KR" sz="1700" dirty="0"/>
              <a:t>n</a:t>
            </a:r>
            <a:r>
              <a:rPr lang="ko-KR" altLang="en-US" sz="1700" dirty="0"/>
              <a:t>번째 행의 열의 개수</a:t>
            </a:r>
          </a:p>
          <a:p>
            <a:pPr lvl="1"/>
            <a:r>
              <a:rPr lang="en-US" altLang="ko-KR" sz="1800" dirty="0" err="1"/>
              <a:t>i</a:t>
            </a:r>
            <a:r>
              <a:rPr lang="en-US" altLang="ko-KR" sz="1800" dirty="0"/>
              <a:t>[1].length -&gt; 1</a:t>
            </a:r>
            <a:r>
              <a:rPr lang="ko-KR" altLang="en-US" sz="1800" dirty="0"/>
              <a:t>번째 행의 열의 개수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5</a:t>
            </a:r>
          </a:p>
          <a:p>
            <a:pPr lvl="1">
              <a:defRPr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7563" y="1465039"/>
            <a:ext cx="3528392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[][];     </a:t>
            </a:r>
            <a:r>
              <a:rPr lang="ko-KR" altLang="en-US" sz="1400" dirty="0" smtClean="0">
                <a:latin typeface="+mj-lt"/>
              </a:rPr>
              <a:t>또는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7563" y="2329135"/>
            <a:ext cx="2160241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87256" y="2329456"/>
            <a:ext cx="4692785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 // </a:t>
            </a:r>
            <a:r>
              <a:rPr lang="ko-KR" altLang="en-US" sz="1400" dirty="0" smtClean="0">
                <a:latin typeface="+mj-lt"/>
              </a:rPr>
              <a:t>배열 선언과 생성 동시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2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선언과 동시에 초기화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초기화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832" y="1595647"/>
            <a:ext cx="7409604" cy="181588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ea typeface="+mj-ea"/>
              </a:rPr>
              <a:t>int</a:t>
            </a:r>
            <a:r>
              <a:rPr lang="en-US" altLang="ko-KR" sz="1600" dirty="0" smtClean="0">
                <a:latin typeface="+mj-lt"/>
                <a:ea typeface="+mj-ea"/>
              </a:rPr>
              <a:t> </a:t>
            </a:r>
            <a:r>
              <a:rPr lang="en-US" altLang="ko-KR" sz="1600" dirty="0" err="1" smtClean="0">
                <a:latin typeface="+mj-lt"/>
                <a:ea typeface="+mj-ea"/>
              </a:rPr>
              <a:t>intArray</a:t>
            </a:r>
            <a:r>
              <a:rPr lang="en-US" altLang="ko-KR" sz="1600" dirty="0" smtClean="0">
                <a:latin typeface="+mj-lt"/>
                <a:ea typeface="+mj-ea"/>
              </a:rPr>
              <a:t>[][] = { { 0, 1, 2},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3, 4, 5},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6, 7, 8} }; 	// 3x3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char </a:t>
            </a:r>
            <a:r>
              <a:rPr lang="en-US" altLang="ko-KR" sz="1600" dirty="0" err="1" smtClean="0">
                <a:latin typeface="+mj-lt"/>
                <a:ea typeface="+mj-ea"/>
              </a:rPr>
              <a:t>charArray</a:t>
            </a:r>
            <a:r>
              <a:rPr lang="en-US" altLang="ko-KR" sz="1600" dirty="0" smtClean="0">
                <a:latin typeface="+mj-lt"/>
                <a:ea typeface="+mj-ea"/>
              </a:rPr>
              <a:t>[][] = { {'a', 'b', 'c'}, {</a:t>
            </a:r>
            <a:r>
              <a:rPr lang="en-US" altLang="ko-KR" sz="1600" dirty="0" smtClean="0"/>
              <a:t>'</a:t>
            </a:r>
            <a:r>
              <a:rPr lang="en-US" altLang="ko-KR" sz="1600" dirty="0" smtClean="0">
                <a:latin typeface="+mj-lt"/>
                <a:ea typeface="+mj-ea"/>
              </a:rPr>
              <a:t>d‘, 'e', 'f'} }; 	// 2x3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double </a:t>
            </a:r>
            <a:r>
              <a:rPr lang="en-US" altLang="ko-KR" sz="1600" dirty="0" err="1" smtClean="0">
                <a:latin typeface="+mj-lt"/>
                <a:ea typeface="+mj-ea"/>
              </a:rPr>
              <a:t>doubleArray</a:t>
            </a:r>
            <a:r>
              <a:rPr lang="en-US" altLang="ko-KR" sz="1600" dirty="0" smtClean="0">
                <a:latin typeface="+mj-lt"/>
                <a:ea typeface="+mj-ea"/>
              </a:rPr>
              <a:t>[][] = { {0.01, 0.02}, {0.03, 0.04} }; // 2x2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33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 생성 및 활용하기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9662" y="1815104"/>
            <a:ext cx="7676256" cy="397031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ScoreAverage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double </a:t>
            </a:r>
            <a:r>
              <a:rPr lang="en-US" altLang="ko-KR" sz="1400" b="1" dirty="0"/>
              <a:t>score[][] = </a:t>
            </a:r>
            <a:r>
              <a:rPr lang="en-US" altLang="ko-KR" sz="1400" b="1" dirty="0" smtClean="0"/>
              <a:t>{ {</a:t>
            </a:r>
            <a:r>
              <a:rPr lang="en-US" altLang="ko-KR" sz="1400" b="1" dirty="0"/>
              <a:t>3.3, 3.4},</a:t>
            </a:r>
            <a:r>
              <a:rPr lang="en-US" altLang="ko-KR" sz="1400" dirty="0"/>
              <a:t> // 1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3.5, 3.6}, </a:t>
            </a:r>
            <a:r>
              <a:rPr lang="en-US" altLang="ko-KR" sz="1400" dirty="0"/>
              <a:t>// 2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3.7, 4.0}, </a:t>
            </a:r>
            <a:r>
              <a:rPr lang="en-US" altLang="ko-KR" sz="1400" dirty="0"/>
              <a:t>// 3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4.1, 4.2} }; </a:t>
            </a:r>
            <a:r>
              <a:rPr lang="en-US" altLang="ko-KR" sz="1400" dirty="0"/>
              <a:t>// 4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double </a:t>
            </a:r>
            <a:r>
              <a:rPr lang="en-US" altLang="ko-KR" sz="1400" dirty="0"/>
              <a:t>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year=0; year&lt;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year++) // </a:t>
            </a:r>
            <a:r>
              <a:rPr lang="ko-KR" altLang="en-US" sz="1400" dirty="0"/>
              <a:t>각 학년별로 반복</a:t>
            </a:r>
          </a:p>
          <a:p>
            <a:pPr defTabSz="180000"/>
            <a:r>
              <a:rPr lang="en-US" altLang="ko-KR" sz="1400" dirty="0" smtClean="0"/>
              <a:t>	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term=0; term&lt;</a:t>
            </a:r>
            <a:r>
              <a:rPr lang="en-US" altLang="ko-KR" sz="1400" b="1" dirty="0"/>
              <a:t>score[year].length</a:t>
            </a:r>
            <a:r>
              <a:rPr lang="en-US" altLang="ko-KR" sz="1400" dirty="0"/>
              <a:t>; term++) // </a:t>
            </a:r>
            <a:r>
              <a:rPr lang="ko-KR" altLang="en-US" sz="1400" dirty="0"/>
              <a:t>각 학년의 </a:t>
            </a:r>
            <a:r>
              <a:rPr lang="ko-KR" altLang="en-US" sz="1400" dirty="0" err="1"/>
              <a:t>학기별로</a:t>
            </a:r>
            <a:r>
              <a:rPr lang="ko-KR" altLang="en-US" sz="1400" dirty="0"/>
              <a:t> 반복</a:t>
            </a:r>
          </a:p>
          <a:p>
            <a:pPr defTabSz="180000"/>
            <a:r>
              <a:rPr lang="en-US" altLang="ko-KR" sz="1400" dirty="0" smtClean="0"/>
              <a:t>				sum </a:t>
            </a:r>
            <a:r>
              <a:rPr lang="en-US" altLang="ko-KR" sz="1400" dirty="0"/>
              <a:t>+= score[year][term]; // </a:t>
            </a:r>
            <a:r>
              <a:rPr lang="ko-KR" altLang="en-US" sz="1400" dirty="0"/>
              <a:t>전체 평점 </a:t>
            </a:r>
            <a:r>
              <a:rPr lang="ko-KR" altLang="en-US" sz="1400" dirty="0" smtClean="0"/>
              <a:t>합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n=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배열의 행 개수</a:t>
            </a:r>
            <a:r>
              <a:rPr lang="en-US" altLang="ko-KR" sz="1400" dirty="0"/>
              <a:t>, 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m=</a:t>
            </a:r>
            <a:r>
              <a:rPr lang="en-US" altLang="ko-KR" sz="1400" b="1" dirty="0"/>
              <a:t>score[0].length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배열의 열 개수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2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" + sum/(n*m));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536" y="955354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차원 배열에 학년별로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1, 2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학기 성적을 저장하고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4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년 전체 평점 평균을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160" y="6021288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88496" y="3187483"/>
            <a:ext cx="360040" cy="252028"/>
          </a:xfrm>
          <a:prstGeom prst="wedgeRoundRectCallout">
            <a:avLst>
              <a:gd name="adj1" fmla="val -178420"/>
              <a:gd name="adj2" fmla="val 9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96728" y="4147936"/>
            <a:ext cx="360040" cy="252028"/>
          </a:xfrm>
          <a:prstGeom prst="wedgeRoundRectCallout">
            <a:avLst>
              <a:gd name="adj1" fmla="val -281035"/>
              <a:gd name="adj2" fmla="val -950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배열 기초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096" y="933804"/>
            <a:ext cx="851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for-each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문을 활용하여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[]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배열의 합을 구하고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String []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배열의 문자열을 출력하는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사례를 보인다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112" y="1621303"/>
            <a:ext cx="6408712" cy="332398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foreachEx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[] n = { 1,2,3,4,5 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k : n) { </a:t>
            </a:r>
            <a:r>
              <a:rPr lang="en-US" altLang="ko-KR" sz="1400" dirty="0"/>
              <a:t>// k</a:t>
            </a:r>
            <a:r>
              <a:rPr lang="ko-KR" altLang="en-US" sz="1400" dirty="0"/>
              <a:t>는 </a:t>
            </a:r>
            <a:r>
              <a:rPr lang="en-US" altLang="ko-KR" sz="1400" dirty="0"/>
              <a:t>n[0], n[1], ..., n[4]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(k </a:t>
            </a:r>
            <a:r>
              <a:rPr lang="en-US" altLang="ko-KR" sz="1400" dirty="0"/>
              <a:t>+ " "); // </a:t>
            </a:r>
            <a:r>
              <a:rPr lang="ko-KR" altLang="en-US" sz="1400" dirty="0"/>
              <a:t>반복되는 </a:t>
            </a:r>
            <a:r>
              <a:rPr lang="en-US" altLang="ko-KR" sz="1400" dirty="0"/>
              <a:t>k </a:t>
            </a:r>
            <a:r>
              <a:rPr lang="ko-KR" altLang="en-US" sz="1400" dirty="0"/>
              <a:t>값 출력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k;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 + sum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f[] = { "</a:t>
            </a:r>
            <a:r>
              <a:rPr lang="ko-KR" altLang="en-US" sz="1400" dirty="0"/>
              <a:t>사과</a:t>
            </a:r>
            <a:r>
              <a:rPr lang="en-US" altLang="ko-KR" sz="1400" dirty="0"/>
              <a:t>", "</a:t>
            </a:r>
            <a:r>
              <a:rPr lang="ko-KR" altLang="en-US" sz="1400" dirty="0"/>
              <a:t>배</a:t>
            </a:r>
            <a:r>
              <a:rPr lang="en-US" altLang="ko-KR" sz="1400" dirty="0"/>
              <a:t>",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", "</a:t>
            </a:r>
            <a:r>
              <a:rPr lang="ko-KR" altLang="en-US" sz="1400" dirty="0"/>
              <a:t>체리</a:t>
            </a:r>
            <a:r>
              <a:rPr lang="en-US" altLang="ko-KR" sz="1400" dirty="0"/>
              <a:t>", "</a:t>
            </a:r>
            <a:r>
              <a:rPr lang="ko-KR" altLang="en-US" sz="1400" dirty="0"/>
              <a:t>딸기</a:t>
            </a:r>
            <a:r>
              <a:rPr lang="en-US" altLang="ko-KR" sz="1400" dirty="0"/>
              <a:t>", "</a:t>
            </a:r>
            <a:r>
              <a:rPr lang="ko-KR" altLang="en-US" sz="1400" dirty="0"/>
              <a:t>포도</a:t>
            </a:r>
            <a:r>
              <a:rPr lang="en-US" altLang="ko-KR" sz="1400" dirty="0"/>
              <a:t>" } 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for(String </a:t>
            </a:r>
            <a:r>
              <a:rPr lang="en-US" altLang="ko-KR" sz="1400" b="1" dirty="0"/>
              <a:t>s : f) </a:t>
            </a:r>
            <a:r>
              <a:rPr lang="en-US" altLang="ko-KR" sz="1400" dirty="0"/>
              <a:t>// s</a:t>
            </a:r>
            <a:r>
              <a:rPr lang="ko-KR" altLang="en-US" sz="1400" dirty="0"/>
              <a:t>는 </a:t>
            </a:r>
            <a:r>
              <a:rPr lang="en-US" altLang="ko-KR" sz="1400" dirty="0"/>
              <a:t>f[0], f[1], ..., f[5]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 </a:t>
            </a:r>
            <a:r>
              <a:rPr lang="en-US" altLang="ko-KR" sz="1400" dirty="0"/>
              <a:t>+ " 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59152" y="5037537"/>
            <a:ext cx="6408712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1 2 3 4 5 </a:t>
            </a:r>
            <a:r>
              <a:rPr lang="ko-KR" altLang="en-US" sz="1400" dirty="0"/>
              <a:t>합은 </a:t>
            </a:r>
            <a:r>
              <a:rPr lang="en-US" altLang="ko-KR" sz="1400" dirty="0"/>
              <a:t>15</a:t>
            </a:r>
          </a:p>
          <a:p>
            <a:pPr fontAlgn="base"/>
            <a:r>
              <a:rPr lang="ko-KR" altLang="en-US" sz="1400" dirty="0"/>
              <a:t>사과 배 바나나 체리 딸기 포도</a:t>
            </a:r>
          </a:p>
        </p:txBody>
      </p:sp>
    </p:spTree>
    <p:extLst>
      <p:ext uri="{BB962C8B-B14F-4D97-AF65-F5344CB8AC3E}">
        <p14:creationId xmlns:p14="http://schemas.microsoft.com/office/powerpoint/2010/main" val="194720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4" y="3595511"/>
            <a:ext cx="8224292" cy="24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0" dirty="0"/>
              <a:t>String </a:t>
            </a:r>
            <a:r>
              <a:rPr lang="ko-KR" altLang="en-US" sz="1800" b="0" dirty="0"/>
              <a:t>클래스는 문자열을 </a:t>
            </a:r>
            <a:r>
              <a:rPr lang="ko-KR" altLang="en-US" sz="1800" b="0" dirty="0" smtClean="0"/>
              <a:t>나타나며 </a:t>
            </a:r>
            <a:r>
              <a:rPr lang="ko-KR" altLang="en-US" sz="1800" b="0" dirty="0" err="1" smtClean="0"/>
              <a:t>참조형</a:t>
            </a:r>
            <a:r>
              <a:rPr lang="ko-KR" altLang="en-US" sz="1800" b="0" dirty="0" smtClean="0"/>
              <a:t> 으로 선언됨</a:t>
            </a:r>
            <a:endParaRPr lang="en-US" altLang="ko-KR" sz="1800" b="0" dirty="0"/>
          </a:p>
          <a:p>
            <a:r>
              <a:rPr lang="ko-KR" altLang="en-US" sz="1800" b="0" dirty="0"/>
              <a:t>스트링 </a:t>
            </a:r>
            <a:r>
              <a:rPr lang="ko-KR" altLang="en-US" sz="1800" b="0" dirty="0" err="1"/>
              <a:t>리터럴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문자열 </a:t>
            </a:r>
            <a:r>
              <a:rPr lang="ko-KR" altLang="en-US" sz="1800" b="0" dirty="0" err="1"/>
              <a:t>리터럴</a:t>
            </a:r>
            <a:r>
              <a:rPr lang="en-US" altLang="ko-KR" sz="1800" b="0" dirty="0" smtClean="0"/>
              <a:t>)</a:t>
            </a:r>
            <a:r>
              <a:rPr lang="ko-KR" altLang="en-US" sz="1800" b="0" dirty="0" smtClean="0"/>
              <a:t> 과  </a:t>
            </a:r>
            <a:r>
              <a:rPr lang="en-US" altLang="ko-KR" sz="1800" b="0" dirty="0" smtClean="0"/>
              <a:t>new String() </a:t>
            </a:r>
            <a:r>
              <a:rPr lang="ko-KR" altLang="en-US" sz="1800" b="0" dirty="0" smtClean="0"/>
              <a:t>객체로 </a:t>
            </a:r>
            <a:r>
              <a:rPr lang="en-US" altLang="ko-KR" sz="1800" b="0" dirty="0"/>
              <a:t> </a:t>
            </a:r>
            <a:r>
              <a:rPr lang="ko-KR" altLang="en-US" sz="1800" b="0" dirty="0" smtClean="0"/>
              <a:t>처리</a:t>
            </a:r>
            <a:endParaRPr lang="en-US" altLang="ko-KR" sz="1800" b="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 내부에서 </a:t>
            </a:r>
            <a:r>
              <a:rPr lang="ko-KR" altLang="en-US" sz="1600" dirty="0" err="1" smtClean="0"/>
              <a:t>리터럴</a:t>
            </a:r>
            <a:r>
              <a:rPr lang="ko-KR" altLang="en-US" sz="1600" dirty="0" smtClean="0"/>
              <a:t> 테이블에 저장되고 관리됨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으로 생성된 </a:t>
            </a:r>
            <a:r>
              <a:rPr lang="ko-KR" altLang="en-US" sz="1800" dirty="0" err="1" smtClean="0"/>
              <a:t>스트링</a:t>
            </a:r>
            <a:endParaRPr lang="en-US" altLang="ko-KR" sz="1800" dirty="0" smtClean="0"/>
          </a:p>
          <a:p>
            <a:pPr lvl="1"/>
            <a:r>
              <a:rPr lang="en-US" altLang="ko-KR" dirty="0" smtClean="0"/>
              <a:t> String 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new String(“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”);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선언 </a:t>
            </a:r>
            <a:r>
              <a:rPr lang="ko-KR" altLang="en-US" dirty="0" smtClean="0"/>
              <a:t>과 생성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" y="2504482"/>
            <a:ext cx="3790128" cy="5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객체는 수정 불가능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스트링이든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을 생성했든 객체의 문자열 수정 불가능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스트링 비교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스트링을  비교할 때 반드시 </a:t>
            </a:r>
            <a:r>
              <a:rPr lang="en-US" altLang="ko-KR" sz="1800" dirty="0" smtClean="0"/>
              <a:t>equals()</a:t>
            </a:r>
            <a:r>
              <a:rPr lang="ko-KR" altLang="en-US" sz="1800" dirty="0" smtClean="0"/>
              <a:t>를 사용하여야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equals()</a:t>
            </a:r>
            <a:r>
              <a:rPr lang="ko-KR" altLang="en-US" sz="1600" dirty="0" smtClean="0"/>
              <a:t>는 내용을 비교하기 때문 </a:t>
            </a:r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smtClean="0">
                <a:sym typeface="Wingdings" panose="05000000000000000000" pitchFamily="2" charset="2"/>
              </a:rPr>
              <a:t>문자열 내용만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== : </a:t>
            </a:r>
            <a:r>
              <a:rPr lang="ko-KR" altLang="en-US" dirty="0" smtClean="0">
                <a:sym typeface="Wingdings" panose="05000000000000000000" pitchFamily="2" charset="2"/>
              </a:rPr>
              <a:t>문자열의 </a:t>
            </a:r>
            <a:r>
              <a:rPr lang="ko-KR" altLang="en-US" dirty="0" err="1" smtClean="0">
                <a:sym typeface="Wingdings" panose="05000000000000000000" pitchFamily="2" charset="2"/>
              </a:rPr>
              <a:t>주소값을</a:t>
            </a:r>
            <a:r>
              <a:rPr lang="ko-KR" altLang="en-US" dirty="0" smtClean="0">
                <a:sym typeface="Wingdings" panose="05000000000000000000" pitchFamily="2" charset="2"/>
              </a:rPr>
              <a:t> 비교 </a:t>
            </a:r>
            <a:endParaRPr lang="en-US" altLang="ko-KR" sz="16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주요 특징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73296" y="2265354"/>
            <a:ext cx="6480720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String s = new String("Hello");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스트링은</a:t>
            </a:r>
            <a:r>
              <a:rPr lang="ko-KR" altLang="en-US" sz="1400" dirty="0"/>
              <a:t> 수정 불가능</a:t>
            </a:r>
          </a:p>
          <a:p>
            <a:r>
              <a:rPr lang="en-US" altLang="ko-KR" sz="1400" dirty="0"/>
              <a:t>String t = </a:t>
            </a:r>
            <a:r>
              <a:rPr lang="en-US" altLang="ko-KR" sz="1400" dirty="0" err="1"/>
              <a:t>s.concat</a:t>
            </a:r>
            <a:r>
              <a:rPr lang="en-US" altLang="ko-KR" sz="1400" dirty="0"/>
              <a:t>("Java");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s</a:t>
            </a:r>
            <a:r>
              <a:rPr lang="ko-KR" altLang="en-US" sz="1400" dirty="0"/>
              <a:t>에 </a:t>
            </a:r>
            <a:r>
              <a:rPr lang="en-US" altLang="ko-KR" sz="1400" dirty="0"/>
              <a:t>"Java"</a:t>
            </a:r>
            <a:r>
              <a:rPr lang="ko-KR" altLang="en-US" sz="1400" dirty="0"/>
              <a:t>를 덧붙인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리턴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66" y="2866648"/>
            <a:ext cx="5087466" cy="117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5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dirty="0" smtClean="0">
                <a:latin typeface="견명조" pitchFamily="18" charset="-127"/>
              </a:rPr>
              <a:t>같은 </a:t>
            </a:r>
            <a:r>
              <a:rPr lang="ko-KR" altLang="en-US" sz="1600" b="0" dirty="0">
                <a:latin typeface="견명조" pitchFamily="18" charset="-127"/>
              </a:rPr>
              <a:t>타입의 여러 변수를 하나의 묶음으로 다루는 </a:t>
            </a:r>
            <a:r>
              <a:rPr lang="ko-KR" altLang="en-US" sz="1600" b="0" dirty="0" smtClean="0">
                <a:latin typeface="견명조" pitchFamily="18" charset="-127"/>
              </a:rPr>
              <a:t>것</a:t>
            </a:r>
            <a:endParaRPr lang="en-US" altLang="ko-KR" sz="1600" b="0" dirty="0" smtClean="0">
              <a:latin typeface="견명조" pitchFamily="18" charset="-127"/>
            </a:endParaRPr>
          </a:p>
          <a:p>
            <a:r>
              <a:rPr lang="ko-KR" altLang="en-US" sz="1600" b="0" dirty="0" smtClean="0">
                <a:latin typeface="견명조" pitchFamily="18" charset="-127"/>
              </a:rPr>
              <a:t>배열의 </a:t>
            </a:r>
            <a:r>
              <a:rPr lang="ko-KR" altLang="en-US" sz="1600" b="0" dirty="0">
                <a:latin typeface="견명조" pitchFamily="18" charset="-127"/>
              </a:rPr>
              <a:t>각 요소는 서로 </a:t>
            </a:r>
            <a:r>
              <a:rPr lang="ko-KR" altLang="en-US" sz="1600" b="0" dirty="0" smtClean="0">
                <a:latin typeface="견명조" pitchFamily="18" charset="-127"/>
              </a:rPr>
              <a:t>연속적이다</a:t>
            </a:r>
            <a:endParaRPr lang="en-US" altLang="ko-KR" sz="1600" b="0" dirty="0"/>
          </a:p>
          <a:p>
            <a:pPr lvl="1"/>
            <a:r>
              <a:rPr lang="ko-KR" altLang="en-US" sz="1600" dirty="0"/>
              <a:t>인덱스를 이용하여 원소 </a:t>
            </a:r>
            <a:r>
              <a:rPr lang="ko-KR" altLang="en-US" sz="1600" dirty="0" smtClean="0"/>
              <a:t>데이터를 순차적으로 접근 가능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반복문을</a:t>
            </a:r>
            <a:r>
              <a:rPr lang="ko-KR" altLang="en-US" sz="1600" dirty="0"/>
              <a:t> 이용하여 처리하기에 적합한 자료 </a:t>
            </a:r>
            <a:r>
              <a:rPr lang="ko-KR" altLang="en-US" sz="1600" dirty="0" smtClean="0"/>
              <a:t>구조</a:t>
            </a:r>
            <a:endParaRPr lang="en-US" altLang="ko-KR" sz="1600" dirty="0" smtClean="0"/>
          </a:p>
          <a:p>
            <a:r>
              <a:rPr lang="ko-KR" altLang="en-US" sz="1600" b="0" dirty="0" smtClean="0"/>
              <a:t>배열 변수는 </a:t>
            </a:r>
            <a:r>
              <a:rPr lang="ko-KR" altLang="en-US" sz="1600" b="0" dirty="0" err="1" smtClean="0"/>
              <a:t>참조형</a:t>
            </a:r>
            <a:r>
              <a:rPr lang="ko-KR" altLang="en-US" sz="1600" b="0" dirty="0" smtClean="0"/>
              <a:t> 타입으로 선언됨</a:t>
            </a:r>
            <a:endParaRPr lang="en-US" altLang="ko-KR" sz="1600" b="0" dirty="0"/>
          </a:p>
          <a:p>
            <a:r>
              <a:rPr lang="ko-KR" altLang="en-US" sz="1600" b="0" dirty="0"/>
              <a:t>배열 인덱스</a:t>
            </a:r>
            <a:endParaRPr lang="en-US" altLang="ko-KR" sz="1600" b="0" dirty="0"/>
          </a:p>
          <a:p>
            <a:pPr lvl="1"/>
            <a:r>
              <a:rPr lang="en-US" altLang="ko-KR" sz="1600" dirty="0"/>
              <a:t>0</a:t>
            </a:r>
            <a:r>
              <a:rPr lang="ko-KR" altLang="en-US" sz="1600" dirty="0"/>
              <a:t>부터 시작</a:t>
            </a:r>
            <a:endParaRPr lang="en-US" altLang="ko-KR" sz="1600" dirty="0"/>
          </a:p>
          <a:p>
            <a:pPr lvl="1"/>
            <a:r>
              <a:rPr lang="ko-KR" altLang="en-US" sz="1600" dirty="0"/>
              <a:t>인덱스는 배열의 시작 위치에서부터 데이터가 있는 상대 위치</a:t>
            </a:r>
            <a:endParaRPr lang="en-US" altLang="ko-KR" sz="1600" dirty="0"/>
          </a:p>
          <a:p>
            <a:endParaRPr lang="en-US" altLang="ko-KR" sz="1600" b="0" dirty="0">
              <a:latin typeface="견명조" pitchFamily="18" charset="-127"/>
            </a:endParaRPr>
          </a:p>
          <a:p>
            <a:endParaRPr lang="ko-KR" altLang="en-US" sz="16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배열의</a:t>
            </a:r>
            <a:r>
              <a:rPr lang="en-US" altLang="ko-KR" smtClean="0"/>
              <a:t> </a:t>
            </a:r>
            <a:r>
              <a:rPr lang="ko-KR" altLang="en-US" smtClean="0"/>
              <a:t>개념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02 </a:t>
            </a:r>
            <a:r>
              <a:rPr lang="ko-KR" altLang="en-US" smtClean="0"/>
              <a:t>배열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4315998"/>
            <a:ext cx="6957647" cy="1864751"/>
          </a:xfrm>
          <a:prstGeom prst="rect">
            <a:avLst/>
          </a:prstGeom>
        </p:spPr>
      </p:pic>
      <p:pic>
        <p:nvPicPr>
          <p:cNvPr id="6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0" y="3717032"/>
            <a:ext cx="3897439" cy="54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41" y="3717032"/>
            <a:ext cx="3933946" cy="51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2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" y="926261"/>
            <a:ext cx="6156481" cy="54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/>
              <a:t>을 활용하여 문자열 다루기</a:t>
            </a:r>
          </a:p>
        </p:txBody>
      </p:sp>
      <p:sp>
        <p:nvSpPr>
          <p:cNvPr id="20" name="내용 개체 틀 1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2688" y="1093371"/>
            <a:ext cx="5976664" cy="526297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StringEx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 = new String(" C#");</a:t>
            </a:r>
          </a:p>
          <a:p>
            <a:pPr defTabSz="180000"/>
            <a:r>
              <a:rPr lang="en-US" altLang="ko-KR" sz="1200" b="1" dirty="0" smtClean="0"/>
              <a:t>		String </a:t>
            </a:r>
            <a:r>
              <a:rPr lang="en-US" altLang="ko-KR" sz="1200" b="1" dirty="0"/>
              <a:t>b = new String(",C++ </a:t>
            </a:r>
            <a:r>
              <a:rPr lang="en-US" altLang="ko-KR" sz="1200" b="1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 </a:t>
            </a:r>
            <a:r>
              <a:rPr lang="en-US" altLang="ko-KR" sz="1200" dirty="0"/>
              <a:t>+ "</a:t>
            </a:r>
            <a:r>
              <a:rPr lang="ko-KR" altLang="en-US" sz="1200" dirty="0"/>
              <a:t>의 길이는 </a:t>
            </a:r>
            <a:r>
              <a:rPr lang="en-US" altLang="ko-KR" sz="1200" dirty="0"/>
              <a:t>" + </a:t>
            </a:r>
            <a:r>
              <a:rPr lang="en-US" altLang="ko-KR" sz="1200" b="1" dirty="0" err="1"/>
              <a:t>a.length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길이</a:t>
            </a:r>
            <a:r>
              <a:rPr lang="en-US" altLang="ko-KR" sz="1200" dirty="0"/>
              <a:t>(</a:t>
            </a:r>
            <a:r>
              <a:rPr lang="ko-KR" altLang="en-US" sz="1200" dirty="0"/>
              <a:t>문자 개수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a.contains</a:t>
            </a:r>
            <a:r>
              <a:rPr lang="en-US" altLang="ko-KR" sz="1200" b="1" dirty="0"/>
              <a:t>("#")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포함 </a:t>
            </a:r>
            <a:r>
              <a:rPr lang="ko-KR" altLang="en-US" sz="1200" dirty="0" smtClean="0"/>
              <a:t>관계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a.concat</a:t>
            </a:r>
            <a:r>
              <a:rPr lang="en-US" altLang="ko-KR" sz="1200" b="1" dirty="0"/>
              <a:t>(b);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연결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a.trim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앞 뒤의 공백 제거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a.replace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C#","Java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대치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s[] = </a:t>
            </a:r>
            <a:r>
              <a:rPr lang="en-US" altLang="ko-KR" sz="1200" b="1" dirty="0" err="1"/>
              <a:t>a.split</a:t>
            </a:r>
            <a:r>
              <a:rPr lang="en-US" altLang="ko-KR" sz="1200" b="1" dirty="0"/>
              <a:t>(",");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분리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i=0; i&lt;s.length; i++)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분리된 문자열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": " + s[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]);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a.substring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5</a:t>
            </a:r>
            <a:r>
              <a:rPr lang="ko-KR" altLang="en-US" sz="1200" dirty="0"/>
              <a:t>부터 끝까지 서브 </a:t>
            </a:r>
            <a:r>
              <a:rPr lang="ko-KR" altLang="en-US" sz="1200" dirty="0" err="1"/>
              <a:t>스트링</a:t>
            </a:r>
            <a:r>
              <a:rPr lang="ko-KR" altLang="en-US" sz="1200" dirty="0"/>
              <a:t>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char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a.charAt</a:t>
            </a:r>
            <a:r>
              <a:rPr lang="en-US" altLang="ko-KR" sz="1200" b="1" dirty="0"/>
              <a:t>(2);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2</a:t>
            </a:r>
            <a:r>
              <a:rPr lang="ko-KR" altLang="en-US" sz="1200" dirty="0"/>
              <a:t>의 문자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4296067"/>
            <a:ext cx="1660006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19972" y="1680654"/>
            <a:ext cx="504056" cy="216024"/>
          </a:xfrm>
          <a:prstGeom prst="wedgeRoundRectCallout">
            <a:avLst>
              <a:gd name="adj1" fmla="val -96310"/>
              <a:gd name="adj2" fmla="val 1093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978206" y="2593827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 C#, C++ 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371266" y="3158865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"C#,C++"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45366" y="369781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</a:t>
            </a:r>
            <a:r>
              <a:rPr lang="en-US" altLang="ko-KR" sz="1100" dirty="0" err="1">
                <a:solidFill>
                  <a:schemeClr val="tx1"/>
                </a:solidFill>
              </a:rPr>
              <a:t>Java,C</a:t>
            </a:r>
            <a:r>
              <a:rPr lang="en-US" altLang="ko-KR" sz="1100" dirty="0">
                <a:solidFill>
                  <a:schemeClr val="tx1"/>
                </a:solidFill>
              </a:rPr>
              <a:t>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703693" y="4130719"/>
            <a:ext cx="1224136" cy="412309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s[0] = "Java"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s[1] = "C++"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595402" y="4936147"/>
            <a:ext cx="977531" cy="281360"/>
          </a:xfrm>
          <a:prstGeom prst="wedgeRoundRectCallout">
            <a:avLst>
              <a:gd name="adj1" fmla="val -90916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a = "</a:t>
            </a:r>
            <a:r>
              <a:rPr lang="en-US" altLang="ko-KR" sz="1100" dirty="0">
                <a:solidFill>
                  <a:schemeClr val="tx1"/>
                </a:solidFill>
              </a:rPr>
              <a:t>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32642" y="5551691"/>
            <a:ext cx="372363" cy="281360"/>
          </a:xfrm>
          <a:prstGeom prst="wedgeRoundRectCallout">
            <a:avLst>
              <a:gd name="adj1" fmla="val -169593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8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하나의 문자를 비교하기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01" t="11252" r="47592" b="35070"/>
          <a:stretch/>
        </p:blipFill>
        <p:spPr>
          <a:xfrm>
            <a:off x="251520" y="1083899"/>
            <a:ext cx="6623413" cy="4497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209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영어와 한글의 짝을 </a:t>
            </a:r>
            <a:r>
              <a:rPr lang="ko-KR" altLang="en-US" dirty="0" err="1" smtClean="0"/>
              <a:t>이우른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배열을 만들고 사용자로 부터 영어 단어를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한글을 출력하는 프로그램을 작성하세요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exit </a:t>
            </a:r>
            <a:r>
              <a:rPr lang="ko-KR" altLang="en-US" dirty="0" smtClean="0"/>
              <a:t>라는 문자를 </a:t>
            </a:r>
            <a:r>
              <a:rPr lang="ko-KR" altLang="en-US" dirty="0" err="1" smtClean="0"/>
              <a:t>입력받으면</a:t>
            </a:r>
            <a:r>
              <a:rPr lang="ko-KR" altLang="en-US" dirty="0" smtClean="0"/>
              <a:t> 종료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배열을 이용한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445" t="11187" r="38889" b="19709"/>
          <a:stretch/>
        </p:blipFill>
        <p:spPr>
          <a:xfrm>
            <a:off x="565029" y="2338248"/>
            <a:ext cx="6488914" cy="433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5140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메서드를</a:t>
            </a:r>
            <a:r>
              <a:rPr lang="ko-KR" altLang="en-US" dirty="0" smtClean="0"/>
              <a:t> 이용하면 얻을 수 있는 </a:t>
            </a:r>
            <a:r>
              <a:rPr lang="ko-KR" altLang="en-US" dirty="0"/>
              <a:t>장점</a:t>
            </a:r>
          </a:p>
          <a:p>
            <a:pPr lvl="1"/>
            <a:r>
              <a:rPr lang="ko-KR" altLang="en-US" dirty="0"/>
              <a:t>중복 코드를 줄이고 </a:t>
            </a:r>
            <a:r>
              <a:rPr lang="ko-KR" altLang="en-US" dirty="0" smtClean="0"/>
              <a:t>코드 재사용이 가능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코드를 모듈화해 </a:t>
            </a:r>
            <a:r>
              <a:rPr lang="ko-KR" altLang="en-US" dirty="0" err="1"/>
              <a:t>가독성을</a:t>
            </a:r>
            <a:r>
              <a:rPr lang="ko-KR" altLang="en-US" dirty="0"/>
              <a:t> 높이므로 프로그램의 </a:t>
            </a:r>
            <a:r>
              <a:rPr lang="ko-KR" altLang="en-US" dirty="0" smtClean="0"/>
              <a:t>품질 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메서드</a:t>
            </a:r>
            <a:r>
              <a:rPr lang="ko-KR" altLang="en-US" dirty="0" smtClean="0"/>
              <a:t> 구조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메서드의 필요성과 장점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" y="3104369"/>
            <a:ext cx="4151297" cy="2814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243" y="2642534"/>
            <a:ext cx="4309489" cy="5739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29" y="3216462"/>
            <a:ext cx="4373497" cy="29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33232" y="851568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호출하면 </a:t>
            </a:r>
            <a:r>
              <a:rPr lang="ko-KR" altLang="en-US" dirty="0"/>
              <a:t>제어가 호출된 </a:t>
            </a:r>
            <a:r>
              <a:rPr lang="ko-KR" altLang="en-US" dirty="0" smtClean="0"/>
              <a:t>메서드로 </a:t>
            </a:r>
            <a:r>
              <a:rPr lang="ko-KR" altLang="en-US" dirty="0"/>
              <a:t>넘어갔다가 호출된 메서드의 실행을 마친 후 호출한 </a:t>
            </a:r>
            <a:r>
              <a:rPr lang="ko-KR" altLang="en-US" dirty="0" smtClean="0"/>
              <a:t>메서드로 </a:t>
            </a:r>
            <a:r>
              <a:rPr lang="ko-KR" altLang="en-US" dirty="0"/>
              <a:t>다시 돌아온다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/>
              <a:t>, return </a:t>
            </a:r>
            <a:r>
              <a:rPr lang="ko-KR" altLang="en-US" dirty="0"/>
              <a:t>문을 사용하면 다음과 같이 </a:t>
            </a:r>
            <a:r>
              <a:rPr lang="ko-KR" altLang="en-US" dirty="0" err="1"/>
              <a:t>메서드의</a:t>
            </a:r>
            <a:r>
              <a:rPr lang="ko-KR" altLang="en-US" dirty="0"/>
              <a:t> 실행 도중에도 호출한 </a:t>
            </a:r>
            <a:r>
              <a:rPr lang="ko-KR" altLang="en-US" dirty="0" err="1"/>
              <a:t>메서드로</a:t>
            </a:r>
            <a:r>
              <a:rPr lang="ko-KR" altLang="en-US" dirty="0"/>
              <a:t> 제어를 넘길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메서드 </a:t>
            </a:r>
            <a:r>
              <a:rPr lang="ko-KR" altLang="en-US" dirty="0"/>
              <a:t>간의 제어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메서드의</a:t>
            </a:r>
            <a:r>
              <a:rPr lang="ko-KR" altLang="en-US" dirty="0" smtClean="0"/>
              <a:t> 호출과 반환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28" y="2464754"/>
            <a:ext cx="4123084" cy="1255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9" y="4315029"/>
            <a:ext cx="5724856" cy="17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8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 호출에서 값 전달의 의미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/>
          <a:stretch/>
        </p:blipFill>
        <p:spPr>
          <a:xfrm>
            <a:off x="520101" y="1296309"/>
            <a:ext cx="5598067" cy="31482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47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점수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개를 </a:t>
            </a:r>
            <a:r>
              <a:rPr lang="ko-KR" altLang="en-US" b="0" dirty="0" smtClean="0"/>
              <a:t> 입력 받아 배열을 선언하고 배열에 </a:t>
            </a:r>
            <a:r>
              <a:rPr lang="ko-KR" altLang="en-US" b="0" dirty="0" smtClean="0"/>
              <a:t>저장된 값의 합계와 평균을 구하는 프로그램을 작성하세요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smtClean="0"/>
              <a:t>정수를 </a:t>
            </a:r>
            <a:r>
              <a:rPr lang="en-US" altLang="ko-KR" b="0" dirty="0" smtClean="0"/>
              <a:t>10</a:t>
            </a:r>
            <a:r>
              <a:rPr lang="ko-KR" altLang="en-US" b="0" dirty="0" smtClean="0"/>
              <a:t>개 </a:t>
            </a:r>
            <a:r>
              <a:rPr lang="ko-KR" altLang="en-US" b="0" dirty="0" err="1" smtClean="0"/>
              <a:t>입력받아</a:t>
            </a:r>
            <a:r>
              <a:rPr lang="ko-KR" altLang="en-US" b="0" dirty="0" smtClean="0"/>
              <a:t> 배열에 저장한 후 배열을 검색하여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의 </a:t>
            </a:r>
            <a:r>
              <a:rPr lang="ko-KR" altLang="en-US" b="0" dirty="0" err="1" smtClean="0"/>
              <a:t>배수만을</a:t>
            </a:r>
            <a:r>
              <a:rPr lang="ko-KR" altLang="en-US" b="0" dirty="0" smtClean="0"/>
              <a:t> 골라 출력하는 프로그램을 작성하세요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 smtClean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14" t="11320" r="54500" b="37684"/>
          <a:stretch/>
        </p:blipFill>
        <p:spPr>
          <a:xfrm>
            <a:off x="4367382" y="3361893"/>
            <a:ext cx="4524138" cy="35075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24146" y="3257706"/>
            <a:ext cx="4432025" cy="3600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17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객체 지향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33" y="3431418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80" y="1127162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6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1273"/>
            <a:ext cx="5345014" cy="409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16" y="956522"/>
            <a:ext cx="3670968" cy="40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7996" y="929168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/>
              <a:t>지향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소프트웨어의 규모가 커지면서 동작과 분리되어 전 과정에서 서로 복잡하게 얽혀 있는 데이터를 사용했기 때문에 절차 지향 프로그래밍 방식의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절차 지향 프로그램은 추후 변경하거나 확장하기도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현실 세계를 객체 단위로 </a:t>
            </a:r>
            <a:r>
              <a:rPr lang="ko-KR" altLang="en-US" dirty="0" smtClean="0"/>
              <a:t>프로그래밍하며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/>
              <a:t>객체는 필드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메서드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하나로 묶어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01 </a:t>
            </a:r>
            <a:r>
              <a:rPr lang="ko-KR" altLang="en-US"/>
              <a:t>객체 지향의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7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33" y="888356"/>
            <a:ext cx="3854135" cy="184307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1569" y="888356"/>
            <a:ext cx="8640000" cy="1555089"/>
          </a:xfrm>
        </p:spPr>
        <p:txBody>
          <a:bodyPr/>
          <a:lstStyle/>
          <a:p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</a:t>
            </a:r>
            <a:r>
              <a:rPr lang="ko-KR" altLang="en-US" dirty="0" smtClean="0"/>
              <a:t>버튼들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실 세계 </a:t>
            </a:r>
            <a:r>
              <a:rPr lang="ko-KR" altLang="en-US" dirty="0"/>
              <a:t>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살아감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소프트웨어 </a:t>
            </a:r>
            <a:r>
              <a:rPr lang="ko-KR" altLang="en-US" dirty="0"/>
              <a:t>객체는 현실 세계의 객체를 필드와 메서드로 모델링한 것</a:t>
            </a:r>
          </a:p>
          <a:p>
            <a:pPr lvl="1"/>
            <a:r>
              <a:rPr lang="ko-KR" altLang="en-US" dirty="0" smtClean="0"/>
              <a:t>상태는 필드</a:t>
            </a:r>
            <a:r>
              <a:rPr lang="en-US" altLang="ko-KR" dirty="0" smtClean="0"/>
              <a:t>(Field)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필드는 </a:t>
            </a:r>
            <a:r>
              <a:rPr lang="ko-KR" altLang="en-US" dirty="0"/>
              <a:t>객체 내부에 선언된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메서드는</a:t>
            </a:r>
            <a:r>
              <a:rPr lang="ko-KR" altLang="en-US" dirty="0" smtClean="0"/>
              <a:t> </a:t>
            </a:r>
            <a:r>
              <a:rPr lang="ko-KR" altLang="en-US" dirty="0"/>
              <a:t>객체 내부에 정의된 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mtClean="0"/>
              <a:t>01 </a:t>
            </a:r>
            <a:r>
              <a:rPr lang="ko-KR" altLang="en-US" smtClean="0"/>
              <a:t>객체 지향의 개요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1" y="4513374"/>
            <a:ext cx="4218402" cy="20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28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35221" y="1052736"/>
            <a:ext cx="8640000" cy="5328592"/>
          </a:xfrm>
        </p:spPr>
        <p:txBody>
          <a:bodyPr/>
          <a:lstStyle/>
          <a:p>
            <a:r>
              <a:rPr lang="ko-KR" altLang="en-US" sz="1600" dirty="0"/>
              <a:t>객체 지향 프로그래밍의 주요 특징은 캡슐화</a:t>
            </a:r>
            <a:r>
              <a:rPr lang="en-US" altLang="ko-KR" sz="1600" dirty="0"/>
              <a:t>, </a:t>
            </a:r>
            <a:r>
              <a:rPr lang="ko-KR" altLang="en-US" sz="1600" dirty="0"/>
              <a:t>상속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다형성</a:t>
            </a:r>
            <a:endParaRPr lang="en-US" altLang="ko-KR" sz="1600" dirty="0"/>
          </a:p>
          <a:p>
            <a:r>
              <a:rPr lang="ko-KR" altLang="en-US" sz="1600" dirty="0"/>
              <a:t>캡슐화</a:t>
            </a:r>
            <a:r>
              <a:rPr lang="en-US" altLang="ko-KR" sz="1600" dirty="0"/>
              <a:t>(</a:t>
            </a:r>
            <a:r>
              <a:rPr lang="ko-KR" altLang="en-US" sz="1600" dirty="0"/>
              <a:t>정보 은닉</a:t>
            </a:r>
            <a:r>
              <a:rPr lang="en-US" altLang="ko-KR" sz="1600" dirty="0" smtClean="0"/>
              <a:t>) :</a:t>
            </a:r>
            <a:r>
              <a:rPr lang="ko-KR" altLang="en-US" sz="1600" dirty="0" smtClean="0"/>
              <a:t>객체를 </a:t>
            </a:r>
            <a:r>
              <a:rPr lang="ko-KR" altLang="en-US" sz="1600" dirty="0"/>
              <a:t>캡슐로 싸서 내부를 볼 수 없게 하는 것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관련된 </a:t>
            </a:r>
            <a:r>
              <a:rPr lang="ko-KR" altLang="en-US" sz="1600" dirty="0"/>
              <a:t>필드와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하나의 캡슐처럼 포장해 세부 내용을 외부에서 알 수 없도록 감추는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lvl="1"/>
            <a:endParaRPr lang="ko-KR" altLang="en-US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자바의 캡슐화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</a:t>
            </a:r>
            <a:r>
              <a:rPr lang="en-US" altLang="ko-KR" sz="1600" dirty="0"/>
              <a:t>(class):</a:t>
            </a:r>
            <a:r>
              <a:rPr lang="ko-KR" altLang="en-US" sz="1600" dirty="0"/>
              <a:t> 객체 모양을 선언한 틀</a:t>
            </a:r>
            <a:r>
              <a:rPr lang="en-US" altLang="ko-KR" sz="1600" dirty="0"/>
              <a:t>(</a:t>
            </a:r>
            <a:r>
              <a:rPr lang="ko-KR" altLang="en-US" sz="1600" dirty="0"/>
              <a:t>캡슐화하는 틀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객체</a:t>
            </a:r>
            <a:r>
              <a:rPr lang="en-US" altLang="ko-KR" sz="1600" dirty="0"/>
              <a:t>: </a:t>
            </a:r>
            <a:r>
              <a:rPr lang="ko-KR" altLang="en-US" sz="1600" dirty="0"/>
              <a:t>생성된 실체</a:t>
            </a:r>
            <a:r>
              <a:rPr lang="en-US" altLang="ko-KR" sz="1600" dirty="0"/>
              <a:t>(instance)</a:t>
            </a:r>
          </a:p>
          <a:p>
            <a:pPr lvl="2"/>
            <a:r>
              <a:rPr lang="ko-KR" altLang="en-US" dirty="0"/>
              <a:t>클래스 내에 </a:t>
            </a:r>
            <a:r>
              <a:rPr lang="ko-KR" altLang="en-US" dirty="0" err="1"/>
              <a:t>메소드와</a:t>
            </a:r>
            <a:r>
              <a:rPr lang="ko-KR" altLang="en-US" dirty="0"/>
              <a:t> 필드 구현</a:t>
            </a:r>
            <a:endParaRPr lang="en-US" altLang="ko-KR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객체지향의 특징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44" y="2119627"/>
            <a:ext cx="4687337" cy="116366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86" y="4350180"/>
            <a:ext cx="4741436" cy="20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36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7816" y="998522"/>
            <a:ext cx="5099113" cy="5328592"/>
          </a:xfrm>
        </p:spPr>
        <p:txBody>
          <a:bodyPr/>
          <a:lstStyle/>
          <a:p>
            <a:r>
              <a:rPr lang="ko-KR" altLang="en-US" sz="1800" dirty="0"/>
              <a:t>상속</a:t>
            </a:r>
            <a:endParaRPr lang="en-US" altLang="ko-KR" sz="1800" dirty="0"/>
          </a:p>
          <a:p>
            <a:pPr lvl="1"/>
            <a:r>
              <a:rPr lang="ko-KR" altLang="en-US" dirty="0"/>
              <a:t>자녀가 부모 재산을 상속받아 사용하듯이 상위 객체를 상속받은 하위 객체가 상위 객체의 </a:t>
            </a:r>
            <a:r>
              <a:rPr lang="ko-KR" altLang="en-US" dirty="0" err="1"/>
              <a:t>메서드와</a:t>
            </a:r>
            <a:r>
              <a:rPr lang="ko-KR" altLang="en-US" dirty="0"/>
              <a:t> 필드를 사용하는 것</a:t>
            </a:r>
            <a:endParaRPr lang="en-US" altLang="ko-KR" dirty="0"/>
          </a:p>
          <a:p>
            <a:pPr lvl="1"/>
            <a:r>
              <a:rPr lang="ko-KR" altLang="en-US" dirty="0"/>
              <a:t>개발된 객체를 재사용하는 방법 중 </a:t>
            </a:r>
            <a:r>
              <a:rPr lang="ko-KR" altLang="en-US" dirty="0" smtClean="0"/>
              <a:t>하나임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1800" dirty="0"/>
              <a:t>자바 상속 </a:t>
            </a:r>
            <a:endParaRPr lang="en-US" altLang="ko-KR" sz="1800" dirty="0"/>
          </a:p>
          <a:p>
            <a:pPr lvl="1"/>
            <a:r>
              <a:rPr lang="ko-KR" altLang="en-US" dirty="0"/>
              <a:t>상위 클래스의 멤버를 하위 클래스가 물려받음</a:t>
            </a:r>
            <a:endParaRPr lang="en-US" altLang="ko-KR" dirty="0"/>
          </a:p>
          <a:p>
            <a:pPr lvl="2"/>
            <a:r>
              <a:rPr lang="ko-KR" altLang="en-US" sz="1800" dirty="0"/>
              <a:t>상위 클래스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</a:t>
            </a:r>
            <a:endParaRPr lang="en-US" altLang="ko-KR" sz="1800" dirty="0"/>
          </a:p>
          <a:p>
            <a:pPr lvl="2"/>
            <a:r>
              <a:rPr lang="ko-KR" altLang="en-US" sz="1800" dirty="0"/>
              <a:t>하위 클래스 </a:t>
            </a:r>
            <a:r>
              <a:rPr lang="en-US" altLang="ko-KR" sz="1800" dirty="0"/>
              <a:t>: </a:t>
            </a:r>
            <a:r>
              <a:rPr lang="ko-KR" altLang="en-US" sz="1800" dirty="0"/>
              <a:t>서브 클래스</a:t>
            </a:r>
            <a:r>
              <a:rPr lang="en-US" altLang="ko-KR" sz="1800" dirty="0"/>
              <a:t>, 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 코드의 재사용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특성 추가 가능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4741" y="286768"/>
            <a:ext cx="8640960" cy="514052"/>
          </a:xfrm>
        </p:spPr>
        <p:txBody>
          <a:bodyPr/>
          <a:lstStyle/>
          <a:p>
            <a:r>
              <a:rPr lang="ko-KR" altLang="en-US" dirty="0"/>
              <a:t>객체지향의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29" y="1085468"/>
            <a:ext cx="3715551" cy="16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90166" y="2776506"/>
            <a:ext cx="3425481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실 세계에서의 </a:t>
            </a:r>
            <a:r>
              <a:rPr lang="ko-KR" altLang="en-US" sz="1100" dirty="0" smtClean="0"/>
              <a:t>사례 </a:t>
            </a:r>
            <a:r>
              <a:rPr lang="en-US" altLang="ko-KR" sz="1100" dirty="0" smtClean="0"/>
              <a:t>&gt;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나무는 </a:t>
            </a:r>
            <a:r>
              <a:rPr lang="ko-KR" altLang="en-US" sz="1100" dirty="0"/>
              <a:t>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13" y="3860520"/>
            <a:ext cx="3929771" cy="259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2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9185" y="912693"/>
            <a:ext cx="8640000" cy="5328592"/>
          </a:xfrm>
        </p:spPr>
        <p:txBody>
          <a:bodyPr/>
          <a:lstStyle/>
          <a:p>
            <a:r>
              <a:rPr lang="ko-KR" altLang="en-US" dirty="0" err="1" smtClean="0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대입되는 객체에 따라서 </a:t>
            </a:r>
            <a:r>
              <a:rPr lang="ko-KR" altLang="en-US" dirty="0" err="1"/>
              <a:t>메서드를</a:t>
            </a:r>
            <a:r>
              <a:rPr lang="ko-KR" altLang="en-US" dirty="0"/>
              <a:t> 다르게 동작하도록 구현하는 기술</a:t>
            </a:r>
            <a:endParaRPr lang="en-US" altLang="ko-KR" dirty="0"/>
          </a:p>
          <a:p>
            <a:pPr lvl="1"/>
            <a:r>
              <a:rPr lang="ko-KR" altLang="en-US" dirty="0"/>
              <a:t>실행 도중 동일한 이름의 다양한 구현체 중에서 </a:t>
            </a:r>
            <a:r>
              <a:rPr lang="ko-KR" altLang="en-US" dirty="0" err="1"/>
              <a:t>메서드를</a:t>
            </a:r>
            <a:r>
              <a:rPr lang="ko-KR" altLang="en-US" dirty="0"/>
              <a:t> 선택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한 클래스 내에서 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동일한 이름으로 서브 클래스마다 다르게 구현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8" y="3224987"/>
            <a:ext cx="4150937" cy="2042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60" y="3407996"/>
            <a:ext cx="3946920" cy="2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5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6314" y="962120"/>
            <a:ext cx="8640000" cy="5328592"/>
          </a:xfrm>
        </p:spPr>
        <p:txBody>
          <a:bodyPr/>
          <a:lstStyle/>
          <a:p>
            <a:pPr marL="1"/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객체의 </a:t>
            </a:r>
            <a:r>
              <a:rPr lang="ko-KR" altLang="en-US" dirty="0"/>
              <a:t>설계도 혹은 틀</a:t>
            </a:r>
            <a:endParaRPr lang="en-US" altLang="ko-KR" dirty="0"/>
          </a:p>
          <a:p>
            <a:pPr marL="360362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인스턴스화의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</a:t>
            </a:r>
            <a:r>
              <a:rPr lang="ko-KR" altLang="en-US" dirty="0"/>
              <a:t>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객체와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2" y="1640902"/>
            <a:ext cx="2618383" cy="1279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4" y="4725125"/>
            <a:ext cx="6366600" cy="1753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37" y="1472016"/>
            <a:ext cx="3317962" cy="14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3855" y="929168"/>
            <a:ext cx="8640000" cy="5328592"/>
          </a:xfrm>
        </p:spPr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r>
              <a:rPr lang="ko-KR" altLang="en-US" dirty="0"/>
              <a:t>멤버 </a:t>
            </a:r>
            <a:r>
              <a:rPr lang="en-US" altLang="ko-KR" dirty="0"/>
              <a:t>: </a:t>
            </a:r>
            <a:r>
              <a:rPr lang="ko-KR" altLang="en-US" dirty="0"/>
              <a:t>클래스 구성 요소</a:t>
            </a:r>
            <a:endParaRPr lang="en-US" altLang="ko-KR" dirty="0"/>
          </a:p>
          <a:p>
            <a:pPr lvl="1"/>
            <a:r>
              <a:rPr lang="ko-KR" altLang="en-US" dirty="0"/>
              <a:t>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멤버 함수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클래스에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sz="1600" dirty="0"/>
              <a:t>다른 모든 클래스에서 클래스 사용 허락</a:t>
            </a:r>
            <a:endParaRPr lang="en-US" altLang="ko-KR" sz="1600" dirty="0"/>
          </a:p>
          <a:p>
            <a:r>
              <a:rPr lang="ko-KR" altLang="en-US" dirty="0"/>
              <a:t>멤버에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sz="1600" dirty="0"/>
              <a:t>다른 모든 클래스에게 멤버 접근 허용</a:t>
            </a:r>
            <a:endParaRPr lang="en-US" altLang="ko-KR" sz="1600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84" y="3172224"/>
            <a:ext cx="4590288" cy="291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1" y="3589929"/>
            <a:ext cx="2509053" cy="11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객체 생성과 참조 변수 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선언과 메모리 구조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기초타입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참조 타입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내부에서 멤버 접근</a:t>
            </a:r>
            <a:endParaRPr lang="en-US" altLang="ko-KR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smtClean="0"/>
              <a:t>클래스 </a:t>
            </a:r>
            <a:r>
              <a:rPr lang="ko-KR" altLang="en-US" sz="1800" dirty="0"/>
              <a:t>외부에서 멤버 접근</a:t>
            </a:r>
            <a:r>
              <a:rPr lang="en-US" altLang="ko-KR" sz="1800" dirty="0"/>
              <a:t>	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생성과 참조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>
          <a:xfrm>
            <a:off x="874574" y="1463855"/>
            <a:ext cx="4615328" cy="1069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78" y="2097253"/>
            <a:ext cx="3122895" cy="401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2" y="3023619"/>
            <a:ext cx="4180098" cy="886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7801" y="4367907"/>
            <a:ext cx="117371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this.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en-US" altLang="ko-KR" sz="1600" dirty="0" smtClean="0"/>
              <a:t>this.</a:t>
            </a:r>
            <a:r>
              <a:rPr lang="ko-KR" altLang="en-US" sz="1600" dirty="0" smtClean="0"/>
              <a:t>메서드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13894" y="44910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혹은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20198" y="4244796"/>
            <a:ext cx="80021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smtClean="0"/>
              <a:t>메서드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56048" y="5577374"/>
            <a:ext cx="125547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메서드</a:t>
            </a:r>
            <a:endParaRPr lang="ko-KR" altLang="en-US" sz="1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980377" y="4177155"/>
            <a:ext cx="3472794" cy="1900080"/>
            <a:chOff x="4169176" y="3131220"/>
            <a:chExt cx="4393571" cy="3128987"/>
          </a:xfrm>
        </p:grpSpPr>
        <p:grpSp>
          <p:nvGrpSpPr>
            <p:cNvPr id="13" name="그룹 12"/>
            <p:cNvGrpSpPr/>
            <p:nvPr/>
          </p:nvGrpSpPr>
          <p:grpSpPr>
            <a:xfrm>
              <a:off x="4169176" y="3131220"/>
              <a:ext cx="4393571" cy="3128987"/>
              <a:chOff x="4169176" y="3131220"/>
              <a:chExt cx="4393571" cy="312898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9176" y="3717032"/>
                <a:ext cx="3076575" cy="254317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832879" y="3131220"/>
                <a:ext cx="1098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변수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6832879" y="3516923"/>
                <a:ext cx="472793" cy="1276141"/>
              </a:xfrm>
              <a:custGeom>
                <a:avLst/>
                <a:gdLst>
                  <a:gd name="connsiteX0" fmla="*/ 0 w 472793"/>
                  <a:gd name="connsiteY0" fmla="*/ 1276141 h 1276141"/>
                  <a:gd name="connsiteX1" fmla="*/ 60290 w 472793"/>
                  <a:gd name="connsiteY1" fmla="*/ 1256044 h 1276141"/>
                  <a:gd name="connsiteX2" fmla="*/ 90435 w 472793"/>
                  <a:gd name="connsiteY2" fmla="*/ 1235947 h 1276141"/>
                  <a:gd name="connsiteX3" fmla="*/ 140677 w 472793"/>
                  <a:gd name="connsiteY3" fmla="*/ 1215851 h 1276141"/>
                  <a:gd name="connsiteX4" fmla="*/ 190919 w 472793"/>
                  <a:gd name="connsiteY4" fmla="*/ 1165609 h 1276141"/>
                  <a:gd name="connsiteX5" fmla="*/ 251209 w 472793"/>
                  <a:gd name="connsiteY5" fmla="*/ 1115367 h 1276141"/>
                  <a:gd name="connsiteX6" fmla="*/ 271306 w 472793"/>
                  <a:gd name="connsiteY6" fmla="*/ 1055077 h 1276141"/>
                  <a:gd name="connsiteX7" fmla="*/ 311499 w 472793"/>
                  <a:gd name="connsiteY7" fmla="*/ 994787 h 1276141"/>
                  <a:gd name="connsiteX8" fmla="*/ 331596 w 472793"/>
                  <a:gd name="connsiteY8" fmla="*/ 914400 h 1276141"/>
                  <a:gd name="connsiteX9" fmla="*/ 341644 w 472793"/>
                  <a:gd name="connsiteY9" fmla="*/ 884255 h 1276141"/>
                  <a:gd name="connsiteX10" fmla="*/ 351692 w 472793"/>
                  <a:gd name="connsiteY10" fmla="*/ 844062 h 1276141"/>
                  <a:gd name="connsiteX11" fmla="*/ 361741 w 472793"/>
                  <a:gd name="connsiteY11" fmla="*/ 813917 h 1276141"/>
                  <a:gd name="connsiteX12" fmla="*/ 371789 w 472793"/>
                  <a:gd name="connsiteY12" fmla="*/ 763675 h 1276141"/>
                  <a:gd name="connsiteX13" fmla="*/ 401934 w 472793"/>
                  <a:gd name="connsiteY13" fmla="*/ 653143 h 1276141"/>
                  <a:gd name="connsiteX14" fmla="*/ 432079 w 472793"/>
                  <a:gd name="connsiteY14" fmla="*/ 391886 h 1276141"/>
                  <a:gd name="connsiteX15" fmla="*/ 452176 w 472793"/>
                  <a:gd name="connsiteY15" fmla="*/ 301451 h 1276141"/>
                  <a:gd name="connsiteX16" fmla="*/ 472273 w 472793"/>
                  <a:gd name="connsiteY16" fmla="*/ 70339 h 1276141"/>
                  <a:gd name="connsiteX17" fmla="*/ 472273 w 472793"/>
                  <a:gd name="connsiteY17" fmla="*/ 0 h 127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793" h="1276141">
                    <a:moveTo>
                      <a:pt x="0" y="1276141"/>
                    </a:moveTo>
                    <a:cubicBezTo>
                      <a:pt x="20097" y="1269442"/>
                      <a:pt x="40932" y="1264648"/>
                      <a:pt x="60290" y="1256044"/>
                    </a:cubicBezTo>
                    <a:cubicBezTo>
                      <a:pt x="71326" y="1251139"/>
                      <a:pt x="79633" y="1241348"/>
                      <a:pt x="90435" y="1235947"/>
                    </a:cubicBezTo>
                    <a:cubicBezTo>
                      <a:pt x="106568" y="1227881"/>
                      <a:pt x="123930" y="1222550"/>
                      <a:pt x="140677" y="1215851"/>
                    </a:cubicBezTo>
                    <a:cubicBezTo>
                      <a:pt x="177521" y="1160585"/>
                      <a:pt x="140677" y="1207477"/>
                      <a:pt x="190919" y="1165609"/>
                    </a:cubicBezTo>
                    <a:cubicBezTo>
                      <a:pt x="268288" y="1101134"/>
                      <a:pt x="176365" y="1165264"/>
                      <a:pt x="251209" y="1115367"/>
                    </a:cubicBezTo>
                    <a:cubicBezTo>
                      <a:pt x="257908" y="1095270"/>
                      <a:pt x="259555" y="1072703"/>
                      <a:pt x="271306" y="1055077"/>
                    </a:cubicBezTo>
                    <a:lnTo>
                      <a:pt x="311499" y="994787"/>
                    </a:lnTo>
                    <a:cubicBezTo>
                      <a:pt x="334467" y="925880"/>
                      <a:pt x="307345" y="1011405"/>
                      <a:pt x="331596" y="914400"/>
                    </a:cubicBezTo>
                    <a:cubicBezTo>
                      <a:pt x="334165" y="904124"/>
                      <a:pt x="338734" y="894439"/>
                      <a:pt x="341644" y="884255"/>
                    </a:cubicBezTo>
                    <a:cubicBezTo>
                      <a:pt x="345438" y="870976"/>
                      <a:pt x="347898" y="857341"/>
                      <a:pt x="351692" y="844062"/>
                    </a:cubicBezTo>
                    <a:cubicBezTo>
                      <a:pt x="354602" y="833878"/>
                      <a:pt x="359172" y="824193"/>
                      <a:pt x="361741" y="813917"/>
                    </a:cubicBezTo>
                    <a:cubicBezTo>
                      <a:pt x="365883" y="797348"/>
                      <a:pt x="367647" y="780244"/>
                      <a:pt x="371789" y="763675"/>
                    </a:cubicBezTo>
                    <a:cubicBezTo>
                      <a:pt x="381051" y="726626"/>
                      <a:pt x="391886" y="689987"/>
                      <a:pt x="401934" y="653143"/>
                    </a:cubicBezTo>
                    <a:cubicBezTo>
                      <a:pt x="409791" y="574580"/>
                      <a:pt x="419948" y="464667"/>
                      <a:pt x="432079" y="391886"/>
                    </a:cubicBezTo>
                    <a:cubicBezTo>
                      <a:pt x="443869" y="321148"/>
                      <a:pt x="435685" y="350924"/>
                      <a:pt x="452176" y="301451"/>
                    </a:cubicBezTo>
                    <a:cubicBezTo>
                      <a:pt x="459753" y="225674"/>
                      <a:pt x="468485" y="146100"/>
                      <a:pt x="472273" y="70339"/>
                    </a:cubicBezTo>
                    <a:cubicBezTo>
                      <a:pt x="473444" y="46922"/>
                      <a:pt x="472273" y="23446"/>
                      <a:pt x="472273" y="0"/>
                    </a:cubicBez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305672" y="5760224"/>
                <a:ext cx="12570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메서드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7073153" y="5024754"/>
                <a:ext cx="672353" cy="730587"/>
              </a:xfrm>
              <a:custGeom>
                <a:avLst/>
                <a:gdLst>
                  <a:gd name="connsiteX0" fmla="*/ 0 w 672353"/>
                  <a:gd name="connsiteY0" fmla="*/ 85128 h 730587"/>
                  <a:gd name="connsiteX1" fmla="*/ 228600 w 672353"/>
                  <a:gd name="connsiteY1" fmla="*/ 4446 h 730587"/>
                  <a:gd name="connsiteX2" fmla="*/ 430306 w 672353"/>
                  <a:gd name="connsiteY2" fmla="*/ 17893 h 730587"/>
                  <a:gd name="connsiteX3" fmla="*/ 470647 w 672353"/>
                  <a:gd name="connsiteY3" fmla="*/ 58234 h 730587"/>
                  <a:gd name="connsiteX4" fmla="*/ 524435 w 672353"/>
                  <a:gd name="connsiteY4" fmla="*/ 98575 h 730587"/>
                  <a:gd name="connsiteX5" fmla="*/ 605118 w 672353"/>
                  <a:gd name="connsiteY5" fmla="*/ 192705 h 730587"/>
                  <a:gd name="connsiteX6" fmla="*/ 618565 w 672353"/>
                  <a:gd name="connsiteY6" fmla="*/ 246493 h 730587"/>
                  <a:gd name="connsiteX7" fmla="*/ 645459 w 672353"/>
                  <a:gd name="connsiteY7" fmla="*/ 300281 h 730587"/>
                  <a:gd name="connsiteX8" fmla="*/ 658906 w 672353"/>
                  <a:gd name="connsiteY8" fmla="*/ 367517 h 730587"/>
                  <a:gd name="connsiteX9" fmla="*/ 672353 w 672353"/>
                  <a:gd name="connsiteY9" fmla="*/ 407858 h 730587"/>
                  <a:gd name="connsiteX10" fmla="*/ 658906 w 672353"/>
                  <a:gd name="connsiteY10" fmla="*/ 730587 h 73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2353" h="730587">
                    <a:moveTo>
                      <a:pt x="0" y="85128"/>
                    </a:moveTo>
                    <a:cubicBezTo>
                      <a:pt x="76200" y="58234"/>
                      <a:pt x="148762" y="16921"/>
                      <a:pt x="228600" y="4446"/>
                    </a:cubicBezTo>
                    <a:cubicBezTo>
                      <a:pt x="295177" y="-5957"/>
                      <a:pt x="364526" y="3275"/>
                      <a:pt x="430306" y="17893"/>
                    </a:cubicBezTo>
                    <a:cubicBezTo>
                      <a:pt x="448870" y="22018"/>
                      <a:pt x="456208" y="45858"/>
                      <a:pt x="470647" y="58234"/>
                    </a:cubicBezTo>
                    <a:cubicBezTo>
                      <a:pt x="487663" y="72819"/>
                      <a:pt x="507569" y="83817"/>
                      <a:pt x="524435" y="98575"/>
                    </a:cubicBezTo>
                    <a:cubicBezTo>
                      <a:pt x="576605" y="144224"/>
                      <a:pt x="572472" y="143739"/>
                      <a:pt x="605118" y="192705"/>
                    </a:cubicBezTo>
                    <a:cubicBezTo>
                      <a:pt x="609600" y="210634"/>
                      <a:pt x="612076" y="229189"/>
                      <a:pt x="618565" y="246493"/>
                    </a:cubicBezTo>
                    <a:cubicBezTo>
                      <a:pt x="625603" y="265262"/>
                      <a:pt x="639120" y="281264"/>
                      <a:pt x="645459" y="300281"/>
                    </a:cubicBezTo>
                    <a:cubicBezTo>
                      <a:pt x="652687" y="321964"/>
                      <a:pt x="653363" y="345344"/>
                      <a:pt x="658906" y="367517"/>
                    </a:cubicBezTo>
                    <a:cubicBezTo>
                      <a:pt x="662344" y="381268"/>
                      <a:pt x="667871" y="394411"/>
                      <a:pt x="672353" y="407858"/>
                    </a:cubicBezTo>
                    <a:lnTo>
                      <a:pt x="658906" y="730587"/>
                    </a:ln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306190" y="3386118"/>
              <a:ext cx="11079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예</a:t>
              </a:r>
              <a:r>
                <a:rPr lang="en-US" altLang="ko-KR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	</a:t>
              </a:r>
              <a:endParaRPr lang="ko-KR" altLang="en-US" sz="110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클래스와 </a:t>
            </a:r>
            <a:r>
              <a:rPr lang="ko-KR" altLang="en-US" dirty="0" smtClean="0"/>
              <a:t>객체 생성 및 </a:t>
            </a:r>
            <a:r>
              <a:rPr lang="en-US" altLang="ko-KR" dirty="0"/>
              <a:t>03 </a:t>
            </a:r>
            <a:r>
              <a:rPr lang="ko-KR" altLang="en-US" dirty="0"/>
              <a:t>클래스 접근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6915" y="1002214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500968"/>
            <a:ext cx="5184576" cy="433965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반지름을 저장하는 멤버 변수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저장하는 </a:t>
            </a:r>
            <a:r>
              <a:rPr lang="ko-KR" altLang="en-US" sz="1200" dirty="0"/>
              <a:t>멤버 변수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267836" y="6006478"/>
            <a:ext cx="364494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1574313"/>
            <a:ext cx="1661565" cy="141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3266882"/>
            <a:ext cx="1958128" cy="17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4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배열 선언과 배열 생성의 두 단계 필요</a:t>
            </a:r>
            <a:endParaRPr lang="en-US" altLang="ko-KR" sz="2000" dirty="0" smtClean="0"/>
          </a:p>
          <a:p>
            <a:r>
              <a:rPr lang="ko-KR" altLang="en-US" sz="2000" dirty="0" smtClean="0"/>
              <a:t>배열 변수 선언</a:t>
            </a:r>
            <a:r>
              <a:rPr lang="en-US" altLang="ko-KR" dirty="0"/>
              <a:t>=</a:t>
            </a:r>
            <a:r>
              <a:rPr lang="ko-KR" altLang="en-US" sz="1800" dirty="0" smtClean="0"/>
              <a:t>배열 레퍼런스 변수 선언</a:t>
            </a:r>
            <a:endParaRPr lang="en-US" altLang="ko-KR" sz="1800" dirty="0" smtClean="0"/>
          </a:p>
          <a:p>
            <a:pPr>
              <a:buNone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 생성</a:t>
            </a:r>
            <a:r>
              <a:rPr lang="en-US" altLang="ko-KR" sz="2000" dirty="0" smtClean="0"/>
              <a:t>:</a:t>
            </a:r>
            <a:r>
              <a:rPr lang="ko-KR" altLang="en-US" sz="1800" dirty="0" smtClean="0"/>
              <a:t>배열 공간 할당 받는 과정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 초기화</a:t>
            </a:r>
            <a:r>
              <a:rPr lang="en-US" altLang="ko-KR" sz="2000" dirty="0" smtClean="0"/>
              <a:t>:</a:t>
            </a:r>
            <a:r>
              <a:rPr lang="ko-KR" altLang="en-US" sz="1800" dirty="0" smtClean="0"/>
              <a:t>배열 생성과 값 초기화</a:t>
            </a:r>
            <a:endParaRPr lang="en-US" altLang="ko-KR" sz="18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선언 및 생성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4885" y="1990357"/>
            <a:ext cx="2128452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1&gt;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[]; </a:t>
            </a:r>
          </a:p>
          <a:p>
            <a:r>
              <a:rPr lang="en-US" altLang="ko-KR" sz="1400" dirty="0" smtClean="0"/>
              <a:t>2&gt;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24885" y="3097730"/>
            <a:ext cx="2736880" cy="73866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1&gt;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[5]; </a:t>
            </a:r>
          </a:p>
          <a:p>
            <a:r>
              <a:rPr lang="en-US" altLang="ko-KR" sz="1400" dirty="0" smtClean="0">
                <a:latin typeface="+mj-lt"/>
              </a:rPr>
              <a:t>2&gt;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[]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[5]; </a:t>
            </a:r>
          </a:p>
          <a:p>
            <a:r>
              <a:rPr lang="en-US" altLang="ko-KR" sz="1400" dirty="0" smtClean="0"/>
              <a:t>// </a:t>
            </a:r>
            <a:r>
              <a:rPr lang="ko-KR" altLang="en-US" sz="1400" dirty="0" smtClean="0"/>
              <a:t>선언과 동시에 배열 생성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85" y="4748871"/>
            <a:ext cx="3946635" cy="11695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{4, 3, 2, 1, 0};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5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개의 정수 배열 생성 및 값 초기화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400" dirty="0" smtClean="0"/>
              <a:t>double </a:t>
            </a:r>
            <a:r>
              <a:rPr lang="en-US" altLang="ko-KR" sz="1400" dirty="0" err="1" smtClean="0"/>
              <a:t>doubleArray</a:t>
            </a:r>
            <a:r>
              <a:rPr lang="en-US" altLang="ko-KR" sz="1400" dirty="0"/>
              <a:t>[] = </a:t>
            </a:r>
            <a:r>
              <a:rPr lang="en-US" altLang="ko-KR" sz="1400" dirty="0" smtClean="0"/>
              <a:t>{0.01, 0.02, 0.03, 0.04};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실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수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배열 생성 및 값 초기화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2683" y="2020824"/>
            <a:ext cx="2167088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[5]; </a:t>
            </a:r>
            <a:br>
              <a:rPr lang="en-US" altLang="ko-KR" sz="1400" dirty="0" smtClean="0">
                <a:latin typeface="+mj-lt"/>
              </a:rPr>
            </a:br>
            <a:r>
              <a:rPr lang="en-US" altLang="ko-KR" sz="1400" dirty="0" smtClean="0">
                <a:latin typeface="+mj-lt"/>
              </a:rPr>
              <a:t> // </a:t>
            </a:r>
            <a:r>
              <a:rPr lang="ko-KR" altLang="en-US" sz="1400" dirty="0" smtClean="0">
                <a:latin typeface="+mj-lt"/>
              </a:rPr>
              <a:t>크기 지정 안됨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13" y="2170557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20" y="4451951"/>
            <a:ext cx="4458027" cy="22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t="9277" r="21849" b="57786"/>
          <a:stretch/>
        </p:blipFill>
        <p:spPr bwMode="auto">
          <a:xfrm>
            <a:off x="5710562" y="1780652"/>
            <a:ext cx="3180957" cy="93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60642" r="-1202" b="-481"/>
          <a:stretch/>
        </p:blipFill>
        <p:spPr bwMode="auto">
          <a:xfrm>
            <a:off x="3697564" y="3026487"/>
            <a:ext cx="5305889" cy="12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8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견명조" pitchFamily="18" charset="-127"/>
              </a:rPr>
              <a:t>JVM</a:t>
            </a:r>
            <a:r>
              <a:rPr lang="ko-KR" altLang="en-US" dirty="0">
                <a:latin typeface="견명조" pitchFamily="18" charset="-127"/>
              </a:rPr>
              <a:t>의 메모리 </a:t>
            </a:r>
            <a:r>
              <a:rPr lang="ko-KR" altLang="en-US" dirty="0" smtClean="0">
                <a:latin typeface="견명조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3" y="1052736"/>
            <a:ext cx="38211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317181" y="1052736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+mn-ea"/>
                <a:ea typeface="+mn-ea"/>
              </a:rPr>
              <a:t>▶ </a:t>
            </a:r>
            <a:r>
              <a:rPr lang="ko-KR" altLang="en-US" sz="2000" dirty="0" err="1">
                <a:latin typeface="+mn-ea"/>
                <a:ea typeface="+mn-ea"/>
              </a:rPr>
              <a:t>메서드영역</a:t>
            </a:r>
            <a:r>
              <a:rPr lang="en-US" altLang="ko-KR" sz="2000" dirty="0">
                <a:latin typeface="+mn-ea"/>
                <a:ea typeface="+mn-ea"/>
              </a:rPr>
              <a:t>(Method Area)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461644" y="1441674"/>
            <a:ext cx="4789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- </a:t>
            </a:r>
            <a:r>
              <a:rPr lang="ko-KR" altLang="en-US" sz="1800">
                <a:latin typeface="+mn-ea"/>
                <a:ea typeface="+mn-ea"/>
              </a:rPr>
              <a:t>클래스 정보와 클래스변수가 저장되는 곳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317181" y="1943324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+mn-ea"/>
                <a:ea typeface="+mn-ea"/>
              </a:rPr>
              <a:t>▶ </a:t>
            </a:r>
            <a:r>
              <a:rPr lang="ko-KR" altLang="en-US" sz="2000">
                <a:latin typeface="+mn-ea"/>
                <a:ea typeface="+mn-ea"/>
              </a:rPr>
              <a:t>호출스택</a:t>
            </a:r>
            <a:r>
              <a:rPr lang="en-US" altLang="ko-KR" sz="2000">
                <a:latin typeface="+mn-ea"/>
                <a:ea typeface="+mn-ea"/>
              </a:rPr>
              <a:t>(Call Stack)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461644" y="2332261"/>
            <a:ext cx="47894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- </a:t>
            </a:r>
            <a:r>
              <a:rPr lang="ko-KR" altLang="en-US" sz="1800">
                <a:latin typeface="+mn-ea"/>
                <a:ea typeface="+mn-ea"/>
              </a:rPr>
              <a:t>메서드의 작업공간</a:t>
            </a:r>
            <a:r>
              <a:rPr lang="en-US" altLang="ko-KR" sz="1800">
                <a:latin typeface="+mn-ea"/>
                <a:ea typeface="+mn-ea"/>
              </a:rPr>
              <a:t>. </a:t>
            </a:r>
            <a:r>
              <a:rPr lang="ko-KR" altLang="en-US" sz="1800">
                <a:latin typeface="+mn-ea"/>
                <a:ea typeface="+mn-ea"/>
              </a:rPr>
              <a:t>메서드가 호출되면 메서드 수행에 필요한 메모리공간을 할당받고 메서드가 종료되면 사용하던 메모리를 반환한다</a:t>
            </a:r>
            <a:r>
              <a:rPr lang="en-US" altLang="ko-KR" sz="180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317181" y="3635599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+mn-ea"/>
                <a:ea typeface="+mn-ea"/>
              </a:rPr>
              <a:t>▶ </a:t>
            </a:r>
            <a:r>
              <a:rPr lang="ko-KR" altLang="en-US" sz="2000">
                <a:latin typeface="+mn-ea"/>
                <a:ea typeface="+mn-ea"/>
              </a:rPr>
              <a:t>힙</a:t>
            </a:r>
            <a:r>
              <a:rPr lang="en-US" altLang="ko-KR" sz="2000">
                <a:latin typeface="+mn-ea"/>
                <a:ea typeface="+mn-ea"/>
              </a:rPr>
              <a:t>(Heap)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461644" y="4024536"/>
            <a:ext cx="47894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- </a:t>
            </a:r>
            <a:r>
              <a:rPr lang="ko-KR" altLang="en-US" sz="1800">
                <a:latin typeface="+mn-ea"/>
                <a:ea typeface="+mn-ea"/>
              </a:rPr>
              <a:t>인스턴스가 생성되는 공간</a:t>
            </a:r>
            <a:r>
              <a:rPr lang="en-US" altLang="ko-KR" sz="1800">
                <a:latin typeface="+mn-ea"/>
                <a:ea typeface="+mn-ea"/>
              </a:rPr>
              <a:t>. new</a:t>
            </a:r>
            <a:r>
              <a:rPr lang="ko-KR" altLang="en-US" sz="1800">
                <a:latin typeface="+mn-ea"/>
                <a:ea typeface="+mn-ea"/>
              </a:rPr>
              <a:t>연산자에 의해서 생성되는 배열과 객체는 모두 여기에 생성된다</a:t>
            </a:r>
            <a:r>
              <a:rPr lang="en-US" altLang="ko-KR" sz="180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8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7646" y="1052736"/>
            <a:ext cx="8133874" cy="5328592"/>
          </a:xfrm>
        </p:spPr>
        <p:txBody>
          <a:bodyPr/>
          <a:lstStyle/>
          <a:p>
            <a:r>
              <a:rPr lang="en-US" altLang="ko-KR" dirty="0" smtClean="0"/>
              <a:t>1&gt;  </a:t>
            </a:r>
            <a:r>
              <a:rPr lang="en-US" altLang="ko-KR" dirty="0" err="1" smtClean="0"/>
              <a:t>jvm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메서드 영역에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의 바이트 코드 </a:t>
            </a:r>
            <a:r>
              <a:rPr lang="ko-KR" altLang="en-US" dirty="0" err="1" smtClean="0"/>
              <a:t>로그하고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2&gt; main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들어오는 인자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의 스택에 저장</a:t>
            </a:r>
            <a:endParaRPr lang="en-US" altLang="ko-KR" dirty="0" smtClean="0"/>
          </a:p>
          <a:p>
            <a:r>
              <a:rPr lang="en-US" altLang="ko-KR" dirty="0" smtClean="0"/>
              <a:t>3&gt; pizza</a:t>
            </a:r>
            <a:r>
              <a:rPr lang="ko-KR" altLang="en-US" dirty="0"/>
              <a:t> </a:t>
            </a:r>
            <a:r>
              <a:rPr lang="ko-KR" altLang="en-US" dirty="0" smtClean="0"/>
              <a:t>를 스택에 저장</a:t>
            </a:r>
            <a:endParaRPr lang="en-US" altLang="ko-KR" dirty="0" smtClean="0"/>
          </a:p>
          <a:p>
            <a:r>
              <a:rPr lang="en-US" altLang="ko-KR" dirty="0" smtClean="0"/>
              <a:t>4&gt; new </a:t>
            </a:r>
            <a:r>
              <a:rPr lang="en-US" altLang="ko-KR" dirty="0" err="1" smtClean="0"/>
              <a:t>circl</a:t>
            </a:r>
            <a:r>
              <a:rPr lang="ko-KR" altLang="en-US" dirty="0" smtClean="0"/>
              <a:t>에 의해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힙에</a:t>
            </a:r>
            <a:r>
              <a:rPr lang="ko-KR" altLang="en-US" dirty="0" smtClean="0"/>
              <a:t> 생성하고 </a:t>
            </a:r>
            <a:r>
              <a:rPr lang="ko-KR" altLang="en-US" dirty="0" err="1" smtClean="0"/>
              <a:t>힙의</a:t>
            </a:r>
            <a:r>
              <a:rPr lang="ko-KR" altLang="en-US" dirty="0" smtClean="0"/>
              <a:t> 주소를 </a:t>
            </a:r>
            <a:r>
              <a:rPr lang="en-US" altLang="ko-KR" dirty="0" err="1" smtClean="0"/>
              <a:t>pizzad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en-US" altLang="ko-KR" dirty="0" smtClean="0"/>
              <a:t>5&gt; </a:t>
            </a:r>
            <a:r>
              <a:rPr lang="ko-KR" altLang="en-US" dirty="0" err="1" smtClean="0"/>
              <a:t>메모리힙에</a:t>
            </a:r>
            <a:r>
              <a:rPr lang="ko-KR" altLang="en-US" dirty="0" smtClean="0"/>
              <a:t> </a:t>
            </a:r>
            <a:r>
              <a:rPr lang="ko-KR" altLang="en-US" dirty="0"/>
              <a:t>있는 </a:t>
            </a:r>
            <a:r>
              <a:rPr lang="en-US" altLang="ko-KR" dirty="0" smtClean="0"/>
              <a:t>pizza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객체의  </a:t>
            </a:r>
            <a:r>
              <a:rPr lang="en-US" altLang="ko-KR" dirty="0" err="1" smtClean="0"/>
              <a:t>radus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name, </a:t>
            </a:r>
            <a:r>
              <a:rPr lang="en-US" altLang="ko-KR" dirty="0" err="1" smtClean="0"/>
              <a:t>getArea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실행되는 동안 </a:t>
            </a:r>
            <a:r>
              <a:rPr lang="en-US" altLang="ko-KR" dirty="0" err="1" smtClean="0"/>
              <a:t>getArea</a:t>
            </a:r>
            <a:r>
              <a:rPr lang="ko-KR" altLang="en-US" dirty="0" smtClean="0"/>
              <a:t>의 </a:t>
            </a:r>
            <a:r>
              <a:rPr lang="ko-KR" altLang="en-US" dirty="0" err="1"/>
              <a:t>스택영역에</a:t>
            </a:r>
            <a:r>
              <a:rPr lang="ko-KR" altLang="en-US" dirty="0"/>
              <a:t> </a:t>
            </a:r>
            <a:r>
              <a:rPr lang="ko-KR" altLang="en-US" dirty="0" err="1"/>
              <a:t>로컬변수</a:t>
            </a:r>
            <a:r>
              <a:rPr lang="ko-KR" altLang="en-US" dirty="0"/>
              <a:t> </a:t>
            </a:r>
            <a:r>
              <a:rPr lang="en-US" altLang="ko-KR" dirty="0" smtClean="0"/>
              <a:t>radius, name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실행하고 스택에서 해제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circle </a:t>
            </a:r>
            <a:r>
              <a:rPr lang="ko-KR" altLang="en-US" dirty="0" smtClean="0"/>
              <a:t>객체 생성하는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0515" y="874424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그리고 면적 값을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제공하는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9930" y="1489063"/>
            <a:ext cx="6018294" cy="310854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Rectangle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width;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height;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Rectangle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= 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4;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rect.height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5;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106" y="4763601"/>
            <a:ext cx="601829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8282880" cy="5328592"/>
          </a:xfrm>
        </p:spPr>
        <p:txBody>
          <a:bodyPr/>
          <a:lstStyle/>
          <a:p>
            <a:r>
              <a:rPr lang="ko-KR" altLang="en-US" dirty="0" smtClean="0"/>
              <a:t>생성자의 역할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생성될 때 초기화 목적으로 실행되는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생성되는 순간에 자동 호출</a:t>
            </a:r>
          </a:p>
          <a:p>
            <a:r>
              <a:rPr lang="ko-KR" altLang="en-US" dirty="0" smtClean="0"/>
              <a:t>생성자의 선언 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이름은 클래스 이름과 같다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생성자의 반환 타입은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연산자와 함께 사용하며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/>
              <a:t>객체를 생성할 때 호출한다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생성자도</a:t>
            </a:r>
            <a:r>
              <a:rPr lang="ko-KR" altLang="en-US" dirty="0"/>
              <a:t> </a:t>
            </a:r>
            <a:r>
              <a:rPr lang="ko-KR" altLang="en-US" dirty="0" err="1"/>
              <a:t>오버로딩할</a:t>
            </a:r>
            <a:r>
              <a:rPr lang="ko-KR" altLang="en-US" dirty="0"/>
              <a:t> 수 있다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생성자의 사용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생성자의 개념과 선언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50" y="2184711"/>
            <a:ext cx="3689464" cy="816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3" y="5837116"/>
            <a:ext cx="3081711" cy="74557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87" y="3177316"/>
            <a:ext cx="3336055" cy="34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8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0331" y="920931"/>
            <a:ext cx="8640000" cy="5328592"/>
          </a:xfrm>
        </p:spPr>
        <p:txBody>
          <a:bodyPr/>
          <a:lstStyle/>
          <a:p>
            <a:pPr marL="268288" lvl="1" indent="-268288">
              <a:buFont typeface="Arial" charset="0"/>
              <a:buChar char="•"/>
            </a:pPr>
            <a:r>
              <a:rPr lang="ko-KR" altLang="en-US" b="1" dirty="0"/>
              <a:t>기본 </a:t>
            </a:r>
            <a:r>
              <a:rPr lang="ko-KR" altLang="en-US" b="1" dirty="0" err="1" smtClean="0"/>
              <a:t>생성자</a:t>
            </a:r>
            <a:endParaRPr lang="ko-KR" altLang="en-US" b="1" dirty="0"/>
          </a:p>
          <a:p>
            <a:pPr lvl="1"/>
            <a:r>
              <a:rPr lang="ko-KR" altLang="en-US" dirty="0"/>
              <a:t>모든 클래스는 </a:t>
            </a:r>
            <a:r>
              <a:rPr lang="ko-KR" altLang="en-US" dirty="0" smtClean="0"/>
              <a:t>최소한 하나의 생성자가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/>
              <a:t>선언하지 않으면 컴파일러가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자동으로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/>
              <a:t>생성자는</a:t>
            </a:r>
            <a:r>
              <a:rPr lang="ko-KR" altLang="en-US" dirty="0"/>
              <a:t> 매개변수도 없고 본체에서 실행할 내용도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2564904"/>
            <a:ext cx="7228501" cy="3289945"/>
            <a:chOff x="755576" y="2564904"/>
            <a:chExt cx="7228501" cy="328994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564904"/>
              <a:ext cx="7228501" cy="328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자유형 9"/>
            <p:cNvSpPr/>
            <p:nvPr/>
          </p:nvSpPr>
          <p:spPr>
            <a:xfrm>
              <a:off x="2663301" y="4607352"/>
              <a:ext cx="1242874" cy="106691"/>
            </a:xfrm>
            <a:custGeom>
              <a:avLst/>
              <a:gdLst>
                <a:gd name="connsiteX0" fmla="*/ 0 w 1242874"/>
                <a:gd name="connsiteY0" fmla="*/ 62302 h 106691"/>
                <a:gd name="connsiteX1" fmla="*/ 88777 w 1242874"/>
                <a:gd name="connsiteY1" fmla="*/ 159 h 106691"/>
                <a:gd name="connsiteX2" fmla="*/ 115410 w 1242874"/>
                <a:gd name="connsiteY2" fmla="*/ 9036 h 106691"/>
                <a:gd name="connsiteX3" fmla="*/ 230819 w 1242874"/>
                <a:gd name="connsiteY3" fmla="*/ 44547 h 106691"/>
                <a:gd name="connsiteX4" fmla="*/ 275208 w 1242874"/>
                <a:gd name="connsiteY4" fmla="*/ 26792 h 106691"/>
                <a:gd name="connsiteX5" fmla="*/ 301841 w 1242874"/>
                <a:gd name="connsiteY5" fmla="*/ 17914 h 106691"/>
                <a:gd name="connsiteX6" fmla="*/ 363984 w 1242874"/>
                <a:gd name="connsiteY6" fmla="*/ 71180 h 106691"/>
                <a:gd name="connsiteX7" fmla="*/ 443883 w 1242874"/>
                <a:gd name="connsiteY7" fmla="*/ 53425 h 106691"/>
                <a:gd name="connsiteX8" fmla="*/ 479394 w 1242874"/>
                <a:gd name="connsiteY8" fmla="*/ 35669 h 106691"/>
                <a:gd name="connsiteX9" fmla="*/ 506027 w 1242874"/>
                <a:gd name="connsiteY9" fmla="*/ 26792 h 106691"/>
                <a:gd name="connsiteX10" fmla="*/ 532660 w 1242874"/>
                <a:gd name="connsiteY10" fmla="*/ 44547 h 106691"/>
                <a:gd name="connsiteX11" fmla="*/ 550416 w 1242874"/>
                <a:gd name="connsiteY11" fmla="*/ 71180 h 106691"/>
                <a:gd name="connsiteX12" fmla="*/ 621437 w 1242874"/>
                <a:gd name="connsiteY12" fmla="*/ 62302 h 106691"/>
                <a:gd name="connsiteX13" fmla="*/ 665825 w 1242874"/>
                <a:gd name="connsiteY13" fmla="*/ 44547 h 106691"/>
                <a:gd name="connsiteX14" fmla="*/ 701336 w 1242874"/>
                <a:gd name="connsiteY14" fmla="*/ 26792 h 106691"/>
                <a:gd name="connsiteX15" fmla="*/ 736847 w 1242874"/>
                <a:gd name="connsiteY15" fmla="*/ 35669 h 106691"/>
                <a:gd name="connsiteX16" fmla="*/ 772357 w 1242874"/>
                <a:gd name="connsiteY16" fmla="*/ 80058 h 106691"/>
                <a:gd name="connsiteX17" fmla="*/ 807868 w 1242874"/>
                <a:gd name="connsiteY17" fmla="*/ 71180 h 106691"/>
                <a:gd name="connsiteX18" fmla="*/ 843379 w 1242874"/>
                <a:gd name="connsiteY18" fmla="*/ 53425 h 106691"/>
                <a:gd name="connsiteX19" fmla="*/ 905522 w 1242874"/>
                <a:gd name="connsiteY19" fmla="*/ 26792 h 106691"/>
                <a:gd name="connsiteX20" fmla="*/ 949911 w 1242874"/>
                <a:gd name="connsiteY20" fmla="*/ 62302 h 106691"/>
                <a:gd name="connsiteX21" fmla="*/ 985421 w 1242874"/>
                <a:gd name="connsiteY21" fmla="*/ 71180 h 106691"/>
                <a:gd name="connsiteX22" fmla="*/ 1012054 w 1242874"/>
                <a:gd name="connsiteY22" fmla="*/ 62302 h 106691"/>
                <a:gd name="connsiteX23" fmla="*/ 1065320 w 1242874"/>
                <a:gd name="connsiteY23" fmla="*/ 35669 h 106691"/>
                <a:gd name="connsiteX24" fmla="*/ 1091953 w 1242874"/>
                <a:gd name="connsiteY24" fmla="*/ 80058 h 106691"/>
                <a:gd name="connsiteX25" fmla="*/ 1100831 w 1242874"/>
                <a:gd name="connsiteY25" fmla="*/ 106691 h 106691"/>
                <a:gd name="connsiteX26" fmla="*/ 1145219 w 1242874"/>
                <a:gd name="connsiteY26" fmla="*/ 62302 h 106691"/>
                <a:gd name="connsiteX27" fmla="*/ 1207363 w 1242874"/>
                <a:gd name="connsiteY27" fmla="*/ 35669 h 106691"/>
                <a:gd name="connsiteX28" fmla="*/ 1242874 w 1242874"/>
                <a:gd name="connsiteY28" fmla="*/ 17914 h 10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2874" h="106691">
                  <a:moveTo>
                    <a:pt x="0" y="62302"/>
                  </a:moveTo>
                  <a:cubicBezTo>
                    <a:pt x="12683" y="51733"/>
                    <a:pt x="61653" y="4034"/>
                    <a:pt x="88777" y="159"/>
                  </a:cubicBezTo>
                  <a:cubicBezTo>
                    <a:pt x="98041" y="-1164"/>
                    <a:pt x="106532" y="6077"/>
                    <a:pt x="115410" y="9036"/>
                  </a:cubicBezTo>
                  <a:cubicBezTo>
                    <a:pt x="176668" y="70295"/>
                    <a:pt x="139035" y="56021"/>
                    <a:pt x="230819" y="44547"/>
                  </a:cubicBezTo>
                  <a:cubicBezTo>
                    <a:pt x="245615" y="38629"/>
                    <a:pt x="260287" y="32387"/>
                    <a:pt x="275208" y="26792"/>
                  </a:cubicBezTo>
                  <a:cubicBezTo>
                    <a:pt x="283970" y="23506"/>
                    <a:pt x="292843" y="15343"/>
                    <a:pt x="301841" y="17914"/>
                  </a:cubicBezTo>
                  <a:cubicBezTo>
                    <a:pt x="317784" y="22469"/>
                    <a:pt x="352015" y="59211"/>
                    <a:pt x="363984" y="71180"/>
                  </a:cubicBezTo>
                  <a:cubicBezTo>
                    <a:pt x="376030" y="68771"/>
                    <a:pt x="429560" y="58796"/>
                    <a:pt x="443883" y="53425"/>
                  </a:cubicBezTo>
                  <a:cubicBezTo>
                    <a:pt x="456275" y="48778"/>
                    <a:pt x="467230" y="40882"/>
                    <a:pt x="479394" y="35669"/>
                  </a:cubicBezTo>
                  <a:cubicBezTo>
                    <a:pt x="487995" y="31983"/>
                    <a:pt x="497149" y="29751"/>
                    <a:pt x="506027" y="26792"/>
                  </a:cubicBezTo>
                  <a:cubicBezTo>
                    <a:pt x="514905" y="32710"/>
                    <a:pt x="525115" y="37003"/>
                    <a:pt x="532660" y="44547"/>
                  </a:cubicBezTo>
                  <a:cubicBezTo>
                    <a:pt x="540205" y="52092"/>
                    <a:pt x="539953" y="69088"/>
                    <a:pt x="550416" y="71180"/>
                  </a:cubicBezTo>
                  <a:cubicBezTo>
                    <a:pt x="573811" y="75859"/>
                    <a:pt x="597763" y="65261"/>
                    <a:pt x="621437" y="62302"/>
                  </a:cubicBezTo>
                  <a:cubicBezTo>
                    <a:pt x="636233" y="56384"/>
                    <a:pt x="651263" y="51019"/>
                    <a:pt x="665825" y="44547"/>
                  </a:cubicBezTo>
                  <a:cubicBezTo>
                    <a:pt x="677919" y="39172"/>
                    <a:pt x="688204" y="28434"/>
                    <a:pt x="701336" y="26792"/>
                  </a:cubicBezTo>
                  <a:cubicBezTo>
                    <a:pt x="713443" y="25279"/>
                    <a:pt x="725010" y="32710"/>
                    <a:pt x="736847" y="35669"/>
                  </a:cubicBezTo>
                  <a:cubicBezTo>
                    <a:pt x="739088" y="39030"/>
                    <a:pt x="762870" y="78477"/>
                    <a:pt x="772357" y="80058"/>
                  </a:cubicBezTo>
                  <a:cubicBezTo>
                    <a:pt x="784392" y="82064"/>
                    <a:pt x="796444" y="75464"/>
                    <a:pt x="807868" y="71180"/>
                  </a:cubicBezTo>
                  <a:cubicBezTo>
                    <a:pt x="820259" y="66533"/>
                    <a:pt x="831215" y="58638"/>
                    <a:pt x="843379" y="53425"/>
                  </a:cubicBezTo>
                  <a:cubicBezTo>
                    <a:pt x="934807" y="14242"/>
                    <a:pt x="787765" y="85671"/>
                    <a:pt x="905522" y="26792"/>
                  </a:cubicBezTo>
                  <a:cubicBezTo>
                    <a:pt x="992582" y="55810"/>
                    <a:pt x="869606" y="8765"/>
                    <a:pt x="949911" y="62302"/>
                  </a:cubicBezTo>
                  <a:cubicBezTo>
                    <a:pt x="960063" y="69070"/>
                    <a:pt x="973584" y="68221"/>
                    <a:pt x="985421" y="71180"/>
                  </a:cubicBezTo>
                  <a:cubicBezTo>
                    <a:pt x="994299" y="68221"/>
                    <a:pt x="1003684" y="66487"/>
                    <a:pt x="1012054" y="62302"/>
                  </a:cubicBezTo>
                  <a:cubicBezTo>
                    <a:pt x="1080893" y="27883"/>
                    <a:pt x="998377" y="57984"/>
                    <a:pt x="1065320" y="35669"/>
                  </a:cubicBezTo>
                  <a:cubicBezTo>
                    <a:pt x="1090470" y="111116"/>
                    <a:pt x="1055395" y="19126"/>
                    <a:pt x="1091953" y="80058"/>
                  </a:cubicBezTo>
                  <a:cubicBezTo>
                    <a:pt x="1096768" y="88082"/>
                    <a:pt x="1097872" y="97813"/>
                    <a:pt x="1100831" y="106691"/>
                  </a:cubicBezTo>
                  <a:cubicBezTo>
                    <a:pt x="1115627" y="91895"/>
                    <a:pt x="1125368" y="68919"/>
                    <a:pt x="1145219" y="62302"/>
                  </a:cubicBezTo>
                  <a:cubicBezTo>
                    <a:pt x="1175101" y="52342"/>
                    <a:pt x="1176643" y="53224"/>
                    <a:pt x="1207363" y="35669"/>
                  </a:cubicBezTo>
                  <a:cubicBezTo>
                    <a:pt x="1241307" y="16272"/>
                    <a:pt x="1221982" y="17914"/>
                    <a:pt x="1242874" y="17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7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 생성자가 선언되어 있는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생성해 주지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매개변수가 있는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352032" y="6185235"/>
            <a:ext cx="21336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1" y="1961741"/>
            <a:ext cx="741850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2487777" y="5562141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4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2916" y="929126"/>
            <a:ext cx="692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가진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Circle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만들어 보라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911" y="1373363"/>
            <a:ext cx="5729213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5567" y="5625582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539250" y="2908567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32088" y="2340396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999545" y="1649206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44656" y="2609539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688" y="1050778"/>
            <a:ext cx="8106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title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author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필드를 가진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선언하고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 값을 매개변수로 받아 초기화하는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688" y="1727392"/>
            <a:ext cx="8106324" cy="41857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Book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title;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author</a:t>
            </a:r>
            <a:r>
              <a:rPr lang="en-US" altLang="ko-KR" sz="1400" b="1" dirty="0" smtClean="0"/>
              <a:t>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t, </a:t>
            </a:r>
            <a:r>
              <a:rPr lang="en-US" altLang="ko-KR" sz="1400" b="1" dirty="0"/>
              <a:t>String a</a:t>
            </a:r>
            <a:r>
              <a:rPr lang="en-US" altLang="ko-KR" sz="1400" b="1" dirty="0" smtClean="0"/>
              <a:t>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a;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/>
              <a:t>javaBook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Book("Java", "</a:t>
            </a:r>
            <a:r>
              <a:rPr lang="ko-KR" altLang="en-US" sz="1400" b="1" dirty="0"/>
              <a:t>황기태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t, String a)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/>
              <a:t>bible = </a:t>
            </a:r>
            <a:r>
              <a:rPr lang="en-US" altLang="ko-KR" sz="1400" b="1" dirty="0"/>
              <a:t>new Book("Bible");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				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5608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Song</a:t>
            </a:r>
            <a:r>
              <a:rPr lang="ko-KR" altLang="en-US" dirty="0" smtClean="0"/>
              <a:t>클래스는 노래 제목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메서드로 구성하고 이를 출력하는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 사용 예 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072" t="11454" r="49928" b="44341"/>
          <a:stretch/>
        </p:blipFill>
        <p:spPr>
          <a:xfrm>
            <a:off x="2152045" y="1957643"/>
            <a:ext cx="6740435" cy="4521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22287" y="2548826"/>
            <a:ext cx="1441200" cy="9666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Title</a:t>
            </a:r>
          </a:p>
          <a:p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159" y="1901459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&lt;Song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88549" y="5643155"/>
            <a:ext cx="3232938" cy="692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&gt;&gt; </a:t>
            </a:r>
            <a:r>
              <a:rPr lang="ko-KR" altLang="en-US" dirty="0" smtClean="0"/>
              <a:t>내 노래는 </a:t>
            </a:r>
            <a:r>
              <a:rPr lang="en-US" altLang="ko-KR" dirty="0" smtClean="0"/>
              <a:t>Let it go</a:t>
            </a:r>
          </a:p>
          <a:p>
            <a:r>
              <a:rPr lang="en-US" altLang="ko-KR" dirty="0" smtClean="0"/>
              <a:t>&gt;&gt; </a:t>
            </a:r>
            <a:r>
              <a:rPr lang="ko-KR" altLang="en-US" dirty="0" smtClean="0"/>
              <a:t>너 노래는 </a:t>
            </a:r>
            <a:r>
              <a:rPr lang="ko-KR" altLang="en-US" dirty="0" err="1" smtClean="0"/>
              <a:t>강남스타일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4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3283" y="976828"/>
            <a:ext cx="86400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멤버를 접근할 때 사용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주의 사항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this</a:t>
            </a:r>
            <a:r>
              <a:rPr lang="ko-KR" altLang="en-US"/>
              <a:t>와 </a:t>
            </a:r>
            <a:r>
              <a:rPr lang="en-US" altLang="ko-KR"/>
              <a:t>this</a:t>
            </a:r>
            <a:r>
              <a:rPr lang="en-US" altLang="ko-KR" smtClean="0"/>
              <a:t>()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" y="5515655"/>
            <a:ext cx="4093694" cy="103257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5576" y="2612518"/>
            <a:ext cx="7416824" cy="2985433"/>
            <a:chOff x="755576" y="2981851"/>
            <a:chExt cx="7416824" cy="2985433"/>
          </a:xfrm>
        </p:grpSpPr>
        <p:sp>
          <p:nvSpPr>
            <p:cNvPr id="11" name="직사각형 10"/>
            <p:cNvSpPr/>
            <p:nvPr/>
          </p:nvSpPr>
          <p:spPr>
            <a:xfrm>
              <a:off x="4788024" y="2981851"/>
              <a:ext cx="3384376" cy="267765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public 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dirty="0"/>
                <a:t>	public Circle() { 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1; }</a:t>
              </a:r>
            </a:p>
            <a:p>
              <a:pPr defTabSz="180000"/>
              <a:r>
                <a:rPr lang="en-US" altLang="ko-KR" sz="1400" dirty="0"/>
                <a:t>	public Circle(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) 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b="1" dirty="0" smtClean="0"/>
                <a:t>	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{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3.14*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	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5576" y="2981851"/>
              <a:ext cx="3168352" cy="224676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smtClean="0"/>
                <a:t>public </a:t>
              </a:r>
              <a:r>
                <a:rPr lang="en-US" altLang="ko-KR" sz="1400" b="1" dirty="0"/>
                <a:t>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public Circle() { radius = 1; }</a:t>
              </a:r>
            </a:p>
            <a:p>
              <a:pPr defTabSz="180000"/>
              <a:r>
                <a:rPr lang="en-US" altLang="ko-KR" sz="1400" dirty="0"/>
                <a:t>	public </a:t>
              </a:r>
              <a:r>
                <a:rPr lang="en-US" altLang="ko-KR" sz="1400" dirty="0" smtClean="0"/>
                <a:t>Circle(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r) { radius = r; }</a:t>
              </a:r>
            </a:p>
            <a:p>
              <a:pPr defTabSz="180000"/>
              <a:r>
                <a:rPr lang="en-US" altLang="ko-KR" sz="1400" dirty="0" smtClean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</a:t>
              </a:r>
              <a:r>
                <a:rPr lang="en-US" altLang="ko-KR" sz="1400" dirty="0" smtClean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</a:t>
              </a:r>
              <a:r>
                <a:rPr lang="en-US" altLang="ko-KR" sz="1400" dirty="0"/>
                <a:t>3.14*radius*radius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13" name="등호 12"/>
            <p:cNvSpPr/>
            <p:nvPr/>
          </p:nvSpPr>
          <p:spPr>
            <a:xfrm>
              <a:off x="4139952" y="3766491"/>
              <a:ext cx="360040" cy="36004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5659507"/>
              <a:ext cx="2457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this</a:t>
              </a:r>
              <a:r>
                <a:rPr lang="ko-KR" altLang="en-US" sz="1400" dirty="0" smtClean="0"/>
                <a:t>를 사용하여 수정한 경우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715884" y="3435658"/>
              <a:ext cx="1003309" cy="941941"/>
            </a:xfrm>
            <a:custGeom>
              <a:avLst/>
              <a:gdLst>
                <a:gd name="connsiteX0" fmla="*/ 1003309 w 1003309"/>
                <a:gd name="connsiteY0" fmla="*/ 834501 h 941941"/>
                <a:gd name="connsiteX1" fmla="*/ 736979 w 1003309"/>
                <a:gd name="connsiteY1" fmla="*/ 941033 h 941941"/>
                <a:gd name="connsiteX2" fmla="*/ 133297 w 1003309"/>
                <a:gd name="connsiteY2" fmla="*/ 781235 h 941941"/>
                <a:gd name="connsiteX3" fmla="*/ 35643 w 1003309"/>
                <a:gd name="connsiteY3" fmla="*/ 266330 h 941941"/>
                <a:gd name="connsiteX4" fmla="*/ 603814 w 1003309"/>
                <a:gd name="connsiteY4" fmla="*/ 0 h 94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9" h="941941">
                  <a:moveTo>
                    <a:pt x="1003309" y="834501"/>
                  </a:moveTo>
                  <a:cubicBezTo>
                    <a:pt x="942645" y="892206"/>
                    <a:pt x="881981" y="949911"/>
                    <a:pt x="736979" y="941033"/>
                  </a:cubicBezTo>
                  <a:cubicBezTo>
                    <a:pt x="591977" y="932155"/>
                    <a:pt x="250186" y="893686"/>
                    <a:pt x="133297" y="781235"/>
                  </a:cubicBezTo>
                  <a:cubicBezTo>
                    <a:pt x="16408" y="668784"/>
                    <a:pt x="-42777" y="396536"/>
                    <a:pt x="35643" y="266330"/>
                  </a:cubicBezTo>
                  <a:cubicBezTo>
                    <a:pt x="114062" y="136124"/>
                    <a:pt x="358938" y="68062"/>
                    <a:pt x="60381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6740125" y="4074850"/>
              <a:ext cx="363704" cy="298664"/>
            </a:xfrm>
            <a:custGeom>
              <a:avLst/>
              <a:gdLst>
                <a:gd name="connsiteX0" fmla="*/ 0 w 363704"/>
                <a:gd name="connsiteY0" fmla="*/ 221942 h 298664"/>
                <a:gd name="connsiteX1" fmla="*/ 284085 w 363704"/>
                <a:gd name="connsiteY1" fmla="*/ 292964 h 298664"/>
                <a:gd name="connsiteX2" fmla="*/ 355107 w 363704"/>
                <a:gd name="connsiteY2" fmla="*/ 88777 h 298664"/>
                <a:gd name="connsiteX3" fmla="*/ 124287 w 363704"/>
                <a:gd name="connsiteY3" fmla="*/ 0 h 29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04" h="298664">
                  <a:moveTo>
                    <a:pt x="0" y="221942"/>
                  </a:moveTo>
                  <a:cubicBezTo>
                    <a:pt x="112450" y="268550"/>
                    <a:pt x="224901" y="315158"/>
                    <a:pt x="284085" y="292964"/>
                  </a:cubicBezTo>
                  <a:cubicBezTo>
                    <a:pt x="343270" y="270770"/>
                    <a:pt x="381740" y="137604"/>
                    <a:pt x="355107" y="88777"/>
                  </a:cubicBezTo>
                  <a:cubicBezTo>
                    <a:pt x="328474" y="39950"/>
                    <a:pt x="226380" y="19975"/>
                    <a:pt x="12428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1900" dirty="0" smtClean="0"/>
              <a:t>배열 인덱스</a:t>
            </a:r>
            <a:endParaRPr lang="en-US" altLang="ko-KR" sz="1900" dirty="0" smtClean="0"/>
          </a:p>
          <a:p>
            <a:pPr lvl="1"/>
            <a:r>
              <a:rPr lang="ko-KR" altLang="en-US" sz="1700" dirty="0" smtClean="0"/>
              <a:t>배열의 인덱스는 </a:t>
            </a:r>
            <a:r>
              <a:rPr lang="en-US" altLang="ko-KR" sz="1700" dirty="0" smtClean="0"/>
              <a:t>0 ~</a:t>
            </a:r>
            <a:r>
              <a:rPr lang="ko-KR" altLang="en-US" sz="1700" dirty="0" smtClean="0"/>
              <a:t>  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배열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크기 </a:t>
            </a:r>
            <a:r>
              <a:rPr lang="en-US" altLang="ko-KR" sz="1700" dirty="0" smtClean="0"/>
              <a:t>– 1)</a:t>
            </a:r>
          </a:p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/>
              <a:t>원소의 접근</a:t>
            </a:r>
            <a:endParaRPr lang="en-US" altLang="ko-KR" sz="1600" dirty="0"/>
          </a:p>
          <a:p>
            <a:pPr lvl="1"/>
            <a:endParaRPr lang="en-US" altLang="ko-KR" sz="1700" dirty="0"/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인덱스를 잘못 사용한 경우</a:t>
            </a:r>
            <a:endParaRPr lang="en-US" altLang="ko-KR" sz="1700" dirty="0" smtClean="0"/>
          </a:p>
          <a:p>
            <a:endParaRPr lang="en-US" altLang="ko-KR" sz="19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반드시 배열 생성 후 접근</a:t>
            </a:r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marL="365760" lvl="1" indent="0">
              <a:buNone/>
            </a:pPr>
            <a:endParaRPr lang="en-US" altLang="ko-KR" sz="17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배열 원소 접근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949" y="2255768"/>
            <a:ext cx="5688632" cy="95410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저장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965" y="3834829"/>
            <a:ext cx="5688632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[-2];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인덱스로 </a:t>
            </a:r>
            <a:r>
              <a:rPr lang="ko-KR" altLang="en-US" sz="1400" dirty="0"/>
              <a:t>음수 사용 불가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[5</a:t>
            </a:r>
            <a:r>
              <a:rPr lang="en-US" altLang="ko-KR" sz="1400" dirty="0" smtClean="0"/>
              <a:t>];		// 5</a:t>
            </a:r>
            <a:r>
              <a:rPr lang="ko-KR" altLang="en-US" sz="1400" dirty="0"/>
              <a:t>는 인덱스의 범위</a:t>
            </a:r>
            <a:r>
              <a:rPr lang="en-US" altLang="ko-KR" sz="1400" dirty="0"/>
              <a:t>(0~4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넘었음</a:t>
            </a:r>
            <a:endParaRPr lang="en-US" altLang="ko-KR" sz="1400" dirty="0" smtClean="0"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" y="4206831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76965" y="4796590"/>
            <a:ext cx="5675096" cy="73866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 // </a:t>
            </a:r>
            <a:r>
              <a:rPr lang="ko-KR" altLang="en-US" sz="1400" dirty="0" err="1"/>
              <a:t>레퍼런스만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선언함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배열이 생성되어 있지 않음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6" y="5312725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49" y="1741377"/>
            <a:ext cx="17716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1831" y="967008"/>
            <a:ext cx="782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this()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이용하여 수정하라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/>
              <a:t>bible = </a:t>
            </a:r>
            <a:r>
              <a:rPr lang="en-US" altLang="ko-KR" sz="1200" b="1" dirty="0"/>
              <a:t>new Book("Bible");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1" name="자유형 10"/>
          <p:cNvSpPr/>
          <p:nvPr/>
        </p:nvSpPr>
        <p:spPr>
          <a:xfrm>
            <a:off x="3877573" y="3742304"/>
            <a:ext cx="2621583" cy="1633258"/>
          </a:xfrm>
          <a:custGeom>
            <a:avLst/>
            <a:gdLst>
              <a:gd name="connsiteX0" fmla="*/ 790112 w 2621583"/>
              <a:gd name="connsiteY0" fmla="*/ 1624614 h 1633258"/>
              <a:gd name="connsiteX1" fmla="*/ 1766656 w 2621583"/>
              <a:gd name="connsiteY1" fmla="*/ 1571348 h 1633258"/>
              <a:gd name="connsiteX2" fmla="*/ 2494625 w 2621583"/>
              <a:gd name="connsiteY2" fmla="*/ 1162975 h 1633258"/>
              <a:gd name="connsiteX3" fmla="*/ 2361460 w 2621583"/>
              <a:gd name="connsiteY3" fmla="*/ 443884 h 1633258"/>
              <a:gd name="connsiteX4" fmla="*/ 0 w 2621583"/>
              <a:gd name="connsiteY4" fmla="*/ 0 h 163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583" h="1633258">
                <a:moveTo>
                  <a:pt x="790112" y="1624614"/>
                </a:moveTo>
                <a:cubicBezTo>
                  <a:pt x="1136341" y="1636451"/>
                  <a:pt x="1482571" y="1648288"/>
                  <a:pt x="1766656" y="1571348"/>
                </a:cubicBezTo>
                <a:cubicBezTo>
                  <a:pt x="2050741" y="1494408"/>
                  <a:pt x="2395491" y="1350885"/>
                  <a:pt x="2494625" y="1162975"/>
                </a:cubicBezTo>
                <a:cubicBezTo>
                  <a:pt x="2593759" y="975065"/>
                  <a:pt x="2777231" y="637713"/>
                  <a:pt x="2361460" y="443884"/>
                </a:cubicBezTo>
                <a:cubicBezTo>
                  <a:pt x="1945689" y="250055"/>
                  <a:pt x="972844" y="125027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74931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이름과 </a:t>
            </a:r>
            <a:r>
              <a:rPr lang="ko-KR" altLang="en-US" dirty="0" err="1" smtClean="0"/>
              <a:t>전화전호를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Phone </a:t>
            </a:r>
            <a:r>
              <a:rPr lang="ko-KR" altLang="en-US" dirty="0" smtClean="0"/>
              <a:t>클래스를 만들고 이름과 전화번호를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Phone</a:t>
            </a:r>
            <a:r>
              <a:rPr lang="ko-KR" altLang="en-US" dirty="0" smtClean="0"/>
              <a:t>객체를 생성하고 출력하는 예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 사용 예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00" t="11319" r="45785" b="7593"/>
          <a:stretch/>
        </p:blipFill>
        <p:spPr>
          <a:xfrm>
            <a:off x="1019859" y="1840900"/>
            <a:ext cx="5864267" cy="4713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145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" y="2879035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자바의 객체 </a:t>
            </a:r>
            <a:r>
              <a:rPr lang="ko-KR" altLang="en-US" sz="1800" dirty="0" smtClean="0"/>
              <a:t>배열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객체에 </a:t>
            </a:r>
            <a:r>
              <a:rPr lang="ko-KR" altLang="en-US" sz="1600" dirty="0" smtClean="0"/>
              <a:t>대한 레퍼런스 배열임</a:t>
            </a:r>
            <a:endParaRPr lang="en-US" altLang="ko-KR" sz="1600" dirty="0" smtClean="0"/>
          </a:p>
          <a:p>
            <a:r>
              <a:rPr lang="ko-KR" altLang="en-US" sz="1800" dirty="0" smtClean="0"/>
              <a:t>자바의 객체 배열 만들기 </a:t>
            </a:r>
            <a:r>
              <a:rPr lang="en-US" altLang="ko-KR" sz="1800" dirty="0" smtClean="0"/>
              <a:t>3 </a:t>
            </a:r>
            <a:r>
              <a:rPr lang="ko-KR" altLang="en-US" sz="1800" dirty="0" smtClean="0"/>
              <a:t>단계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17307" y="44293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4324" y="308112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0514" y="358550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8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283803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0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868" y="1119423"/>
            <a:ext cx="7848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개를 가지는 배열을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객체의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반지름을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까지 각각 지정한 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면적을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876" y="1822340"/>
            <a:ext cx="4608513" cy="483209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3.14*radius*radius;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Circle </a:t>
            </a:r>
            <a:r>
              <a:rPr lang="en-US" altLang="ko-KR" sz="1400" b="1" dirty="0"/>
              <a:t>[] c;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= new Circle[5];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c[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436421" y="5700324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42172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1268760"/>
            <a:ext cx="3528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활용하여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개짜리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배열을 만들고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사용자로부터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책의 제목과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저자를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배열을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07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Book </a:t>
            </a:r>
            <a:r>
              <a:rPr lang="en-US" altLang="ko-KR" sz="1200" b="1" dirty="0"/>
              <a:t>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선언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5480362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1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80" y="901229"/>
            <a:ext cx="8640000" cy="5328592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자바의 </a:t>
            </a:r>
            <a:r>
              <a:rPr lang="ko-KR" altLang="en-US" sz="1600" dirty="0" smtClean="0"/>
              <a:t>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리턴 </a:t>
            </a:r>
            <a:r>
              <a:rPr lang="ko-KR" altLang="en-US" sz="1600" dirty="0" smtClean="0"/>
              <a:t>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40" y="1637442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4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매개 변수가 </a:t>
            </a:r>
            <a:r>
              <a:rPr lang="en-US" altLang="ko-KR" sz="1800" dirty="0" smtClean="0"/>
              <a:t>byte,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, double </a:t>
            </a:r>
            <a:r>
              <a:rPr lang="ko-KR" altLang="en-US" sz="1800" dirty="0" smtClean="0"/>
              <a:t>등 기본 타입으로 선언되었을 때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호출자가 건네는 값이 매개 변수에 복사되어 전달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실인자</a:t>
            </a:r>
            <a:r>
              <a:rPr lang="ko-KR" altLang="en-US" sz="1600" dirty="0" smtClean="0"/>
              <a:t> 값은 변경되지 않음</a:t>
            </a:r>
            <a:endParaRPr lang="en-US" altLang="ko-KR" sz="16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12" y="3719574"/>
            <a:ext cx="5846342" cy="300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" y="3056359"/>
            <a:ext cx="1029098" cy="7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46" y="1793583"/>
            <a:ext cx="7329736" cy="19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5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객체의 </a:t>
            </a:r>
            <a:r>
              <a:rPr lang="ko-KR" altLang="en-US" sz="1800" dirty="0" err="1"/>
              <a:t>레퍼런스만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전달</a:t>
            </a:r>
            <a:r>
              <a:rPr lang="en-US" altLang="ko-KR" sz="1800" dirty="0" smtClean="0"/>
              <a:t> </a:t>
            </a:r>
          </a:p>
          <a:p>
            <a:pPr lvl="1"/>
            <a:r>
              <a:rPr lang="ko-KR" altLang="en-US" sz="1500" dirty="0" smtClean="0"/>
              <a:t>매개 변수가 </a:t>
            </a:r>
            <a:r>
              <a:rPr lang="ko-KR" altLang="en-US" sz="1500" dirty="0" err="1" smtClean="0"/>
              <a:t>실인자</a:t>
            </a:r>
            <a:r>
              <a:rPr lang="ko-KR" altLang="en-US" sz="1500" dirty="0" smtClean="0"/>
              <a:t> 객체 공유</a:t>
            </a:r>
            <a:endParaRPr lang="ko-KR" altLang="en-US" sz="1500" dirty="0"/>
          </a:p>
          <a:p>
            <a:endParaRPr lang="ko-KR" altLang="en-US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57175"/>
            <a:ext cx="8640960" cy="51405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64637"/>
            <a:ext cx="824483" cy="57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35974"/>
            <a:ext cx="6768752" cy="358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5" y="1454169"/>
            <a:ext cx="6952381" cy="182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7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</a:t>
            </a:r>
            <a:r>
              <a:rPr lang="ko-KR" altLang="en-US" dirty="0" err="1" smtClean="0"/>
              <a:t>참조형</a:t>
            </a:r>
            <a:r>
              <a:rPr lang="ko-KR" altLang="en-US" dirty="0" smtClean="0"/>
              <a:t> 배열 변수가  하나의 배열 공유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배열안에</a:t>
            </a:r>
            <a:r>
              <a:rPr lang="ko-KR" altLang="en-US" dirty="0" smtClean="0"/>
              <a:t> 또 다른 배열로 설정하여  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4" y="1513352"/>
            <a:ext cx="6325425" cy="40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0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내용 개체 틀 1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배열 </a:t>
            </a:r>
            <a:r>
              <a:rPr lang="ko-KR" altLang="en-US" sz="1800" dirty="0" err="1" smtClean="0"/>
              <a:t>레퍼런스만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매개 변수에 </a:t>
            </a:r>
            <a:r>
              <a:rPr lang="ko-KR" altLang="en-US" sz="1800" dirty="0" smtClean="0"/>
              <a:t>전달</a:t>
            </a:r>
            <a:endParaRPr lang="en-US" altLang="ko-KR" sz="1800" dirty="0" smtClean="0"/>
          </a:p>
          <a:p>
            <a:pPr lvl="1"/>
            <a:r>
              <a:rPr lang="ko-KR" altLang="en-US" sz="1500" dirty="0" smtClean="0"/>
              <a:t>배열 통째로 전달되지 않음</a:t>
            </a:r>
            <a:endParaRPr lang="en-US" altLang="ko-KR" sz="1500" dirty="0" smtClean="0"/>
          </a:p>
          <a:p>
            <a:r>
              <a:rPr lang="ko-KR" altLang="en-US" sz="1900" dirty="0"/>
              <a:t>객체가 전달되는 경우와 </a:t>
            </a:r>
            <a:r>
              <a:rPr lang="ko-KR" altLang="en-US" sz="1900" dirty="0" smtClean="0"/>
              <a:t>동일</a:t>
            </a:r>
            <a:endParaRPr lang="en-US" altLang="ko-KR" sz="1900" dirty="0" smtClean="0"/>
          </a:p>
          <a:p>
            <a:pPr lvl="1"/>
            <a:r>
              <a:rPr lang="ko-KR" altLang="en-US" sz="1600" dirty="0" smtClean="0"/>
              <a:t>매개 변수가 </a:t>
            </a:r>
            <a:r>
              <a:rPr lang="ko-KR" altLang="en-US" sz="1600" dirty="0" err="1" smtClean="0"/>
              <a:t>실인자의</a:t>
            </a:r>
            <a:r>
              <a:rPr lang="ko-KR" altLang="en-US" sz="1600" dirty="0" smtClean="0"/>
              <a:t> 배열 공유</a:t>
            </a:r>
            <a:endParaRPr lang="en-US" altLang="ko-KR" sz="1600" dirty="0"/>
          </a:p>
          <a:p>
            <a:pPr lvl="2"/>
            <a:endParaRPr lang="en-US" altLang="ko-KR" sz="13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/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8" y="2703835"/>
            <a:ext cx="835580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2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인자로 </a:t>
            </a:r>
            <a:r>
              <a:rPr lang="ko-KR" altLang="en-US" dirty="0" smtClean="0"/>
              <a:t>배열이 전달되는 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0357" y="1503705"/>
            <a:ext cx="4320480" cy="34163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ArrayParameter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replaceSpace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if (a[i] == ' ')</a:t>
            </a:r>
          </a:p>
          <a:p>
            <a:pPr defTabSz="180000"/>
            <a:r>
              <a:rPr lang="en-US" altLang="ko-KR" sz="1200" dirty="0"/>
              <a:t>				a[i] = ',';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printCharArray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(a[i]);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 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char c[] </a:t>
            </a:r>
            <a:r>
              <a:rPr lang="en-US" altLang="ko-KR" sz="1200" dirty="0"/>
              <a:t>= {'</a:t>
            </a:r>
            <a:r>
              <a:rPr lang="en-US" altLang="ko-KR" sz="1200" dirty="0" err="1"/>
              <a:t>T','h','i','s</a:t>
            </a:r>
            <a:r>
              <a:rPr lang="en-US" altLang="ko-KR" sz="1200" dirty="0"/>
              <a:t>',' ','</a:t>
            </a:r>
            <a:r>
              <a:rPr lang="en-US" altLang="ko-KR" sz="1200" dirty="0" err="1"/>
              <a:t>i','s</a:t>
            </a:r>
            <a:r>
              <a:rPr lang="en-US" altLang="ko-KR" sz="1200" dirty="0"/>
              <a:t>',' ','a',' ','</a:t>
            </a:r>
            <a:r>
              <a:rPr lang="en-US" altLang="ko-KR" sz="1200" dirty="0" err="1"/>
              <a:t>p','e','n','c','i','l</a:t>
            </a:r>
            <a:r>
              <a:rPr lang="en-US" altLang="ko-KR" sz="1200" dirty="0"/>
              <a:t>','.'};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printCharArray</a:t>
            </a:r>
            <a:r>
              <a:rPr lang="en-US" altLang="ko-KR" sz="1200" dirty="0" smtClean="0"/>
              <a:t>(c);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replaceSpace</a:t>
            </a:r>
            <a:r>
              <a:rPr lang="en-US" altLang="ko-KR" sz="1200" dirty="0"/>
              <a:t>(</a:t>
            </a:r>
            <a:r>
              <a:rPr lang="en-US" altLang="ko-KR" sz="1200" b="1" dirty="0"/>
              <a:t>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50357" y="5000828"/>
            <a:ext cx="43204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 is a pencil.</a:t>
            </a:r>
          </a:p>
          <a:p>
            <a:r>
              <a:rPr lang="en-US" altLang="ko-KR" sz="1200" dirty="0" err="1"/>
              <a:t>This,is,a,pencil</a:t>
            </a:r>
            <a:r>
              <a:rPr lang="en-US" altLang="ko-KR" sz="12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9165" y="991449"/>
            <a:ext cx="815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char[]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배열을 전달받아 배열 속의 공백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(' ')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문자를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','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대치하는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2231"/>
              </p:ext>
            </p:extLst>
          </p:nvPr>
        </p:nvGraphicFramePr>
        <p:xfrm>
          <a:off x="5122793" y="3727444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4922865" y="1641564"/>
            <a:ext cx="3759814" cy="3191414"/>
            <a:chOff x="5267406" y="2613850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585203" y="5135219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77669" y="5238867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485681" y="4983195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270448" y="4344268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67406" y="2613850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5029" y="5495383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5744" y="2619916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9645" y="289431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2111" y="2997964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449231" y="3110340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926837" y="2941167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=0</a:t>
              </a:r>
              <a:r>
                <a:rPr lang="en-US" altLang="ko-KR" sz="1200" dirty="0"/>
                <a:t>;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&lt;</a:t>
              </a:r>
              <a:r>
                <a:rPr lang="en-US" altLang="ko-KR" sz="1200" dirty="0" err="1" smtClean="0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739" y="3587498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68765" y="3948473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6077" y="3758412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18310" y="3948473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6541" y="3929811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83687" y="1943780"/>
            <a:ext cx="2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19547" y="417561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0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96909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치환 시 주의할 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9935" y="5145309"/>
            <a:ext cx="420048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169573" y="1059776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 치환은 객체 복사가 아니며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레퍼런스의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복사이다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9" y="1577302"/>
            <a:ext cx="8945322" cy="356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458212" y="3573314"/>
            <a:ext cx="1008112" cy="306467"/>
          </a:xfrm>
          <a:prstGeom prst="wedgeRoundRectCallout">
            <a:avLst>
              <a:gd name="adj1" fmla="val -129150"/>
              <a:gd name="adj2" fmla="val 125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smtClean="0"/>
              <a:t>객체 치환</a:t>
            </a:r>
            <a:endParaRPr lang="ko-KR" altLang="en-US" sz="1200" dirty="0"/>
          </a:p>
        </p:txBody>
      </p:sp>
      <p:sp>
        <p:nvSpPr>
          <p:cNvPr id="2" name="자유형 1"/>
          <p:cNvSpPr/>
          <p:nvPr/>
        </p:nvSpPr>
        <p:spPr>
          <a:xfrm>
            <a:off x="640269" y="4214629"/>
            <a:ext cx="1210808" cy="55678"/>
          </a:xfrm>
          <a:custGeom>
            <a:avLst/>
            <a:gdLst>
              <a:gd name="connsiteX0" fmla="*/ 0 w 1210808"/>
              <a:gd name="connsiteY0" fmla="*/ 0 h 55678"/>
              <a:gd name="connsiteX1" fmla="*/ 71022 w 1210808"/>
              <a:gd name="connsiteY1" fmla="*/ 8877 h 55678"/>
              <a:gd name="connsiteX2" fmla="*/ 124288 w 1210808"/>
              <a:gd name="connsiteY2" fmla="*/ 26633 h 55678"/>
              <a:gd name="connsiteX3" fmla="*/ 204187 w 1210808"/>
              <a:gd name="connsiteY3" fmla="*/ 8877 h 55678"/>
              <a:gd name="connsiteX4" fmla="*/ 292963 w 1210808"/>
              <a:gd name="connsiteY4" fmla="*/ 26633 h 55678"/>
              <a:gd name="connsiteX5" fmla="*/ 319596 w 1210808"/>
              <a:gd name="connsiteY5" fmla="*/ 35510 h 55678"/>
              <a:gd name="connsiteX6" fmla="*/ 550416 w 1210808"/>
              <a:gd name="connsiteY6" fmla="*/ 44388 h 55678"/>
              <a:gd name="connsiteX7" fmla="*/ 790113 w 1210808"/>
              <a:gd name="connsiteY7" fmla="*/ 26633 h 55678"/>
              <a:gd name="connsiteX8" fmla="*/ 852257 w 1210808"/>
              <a:gd name="connsiteY8" fmla="*/ 35510 h 55678"/>
              <a:gd name="connsiteX9" fmla="*/ 1145220 w 1210808"/>
              <a:gd name="connsiteY9" fmla="*/ 35510 h 55678"/>
              <a:gd name="connsiteX10" fmla="*/ 1189608 w 1210808"/>
              <a:gd name="connsiteY10" fmla="*/ 26633 h 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08" h="55678">
                <a:moveTo>
                  <a:pt x="0" y="0"/>
                </a:moveTo>
                <a:cubicBezTo>
                  <a:pt x="23674" y="2959"/>
                  <a:pt x="47693" y="3878"/>
                  <a:pt x="71022" y="8877"/>
                </a:cubicBezTo>
                <a:cubicBezTo>
                  <a:pt x="89322" y="12798"/>
                  <a:pt x="124288" y="26633"/>
                  <a:pt x="124288" y="26633"/>
                </a:cubicBezTo>
                <a:cubicBezTo>
                  <a:pt x="136066" y="23688"/>
                  <a:pt x="195288" y="8284"/>
                  <a:pt x="204187" y="8877"/>
                </a:cubicBezTo>
                <a:cubicBezTo>
                  <a:pt x="234298" y="10884"/>
                  <a:pt x="263558" y="19847"/>
                  <a:pt x="292963" y="26633"/>
                </a:cubicBezTo>
                <a:cubicBezTo>
                  <a:pt x="302081" y="28737"/>
                  <a:pt x="310260" y="34866"/>
                  <a:pt x="319596" y="35510"/>
                </a:cubicBezTo>
                <a:cubicBezTo>
                  <a:pt x="396410" y="40807"/>
                  <a:pt x="473476" y="41429"/>
                  <a:pt x="550416" y="44388"/>
                </a:cubicBezTo>
                <a:cubicBezTo>
                  <a:pt x="646699" y="30633"/>
                  <a:pt x="661110" y="26633"/>
                  <a:pt x="790113" y="26633"/>
                </a:cubicBezTo>
                <a:cubicBezTo>
                  <a:pt x="811038" y="26633"/>
                  <a:pt x="831542" y="32551"/>
                  <a:pt x="852257" y="35510"/>
                </a:cubicBezTo>
                <a:cubicBezTo>
                  <a:pt x="961147" y="71808"/>
                  <a:pt x="888621" y="51061"/>
                  <a:pt x="1145220" y="35510"/>
                </a:cubicBezTo>
                <a:cubicBezTo>
                  <a:pt x="1322572" y="24762"/>
                  <a:pt x="1070724" y="26633"/>
                  <a:pt x="1189608" y="266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자바에서 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객체 소멸은 자바 가상 기계의 고유한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사각형을 표현하는 </a:t>
            </a:r>
            <a:r>
              <a:rPr lang="en-US" altLang="ko-KR" dirty="0" err="1" smtClean="0"/>
              <a:t>Rect</a:t>
            </a:r>
            <a:r>
              <a:rPr lang="ko-KR" altLang="en-US" dirty="0" smtClean="0"/>
              <a:t>클래스를 활용하여 </a:t>
            </a:r>
            <a:r>
              <a:rPr lang="en-US" altLang="ko-KR" dirty="0" err="1" smtClean="0"/>
              <a:t>Rect</a:t>
            </a:r>
            <a:r>
              <a:rPr lang="en-US" altLang="ko-KR" dirty="0"/>
              <a:t> </a:t>
            </a:r>
            <a:r>
              <a:rPr lang="ko-KR" altLang="en-US" dirty="0" smtClean="0"/>
              <a:t>객체 배열을 생성하고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실습문제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9928" t="21439" r="53501" b="30227"/>
          <a:stretch/>
        </p:blipFill>
        <p:spPr>
          <a:xfrm>
            <a:off x="3751015" y="3566161"/>
            <a:ext cx="5140505" cy="329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696789" y="3540034"/>
            <a:ext cx="5194731" cy="33179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500" t="16646" r="61429" b="57790"/>
          <a:stretch/>
        </p:blipFill>
        <p:spPr>
          <a:xfrm>
            <a:off x="551966" y="1593668"/>
            <a:ext cx="5316583" cy="2508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619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멤버변수를 갖는 </a:t>
            </a:r>
            <a:r>
              <a:rPr lang="en-US" altLang="ko-KR" b="0" dirty="0"/>
              <a:t>Student</a:t>
            </a:r>
            <a:r>
              <a:rPr lang="ko-KR" altLang="en-US" b="0" dirty="0"/>
              <a:t>클래스를 </a:t>
            </a:r>
            <a:r>
              <a:rPr lang="ko-KR" altLang="en-US" b="0" dirty="0" smtClean="0"/>
              <a:t>정의하시오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Student</a:t>
            </a:r>
            <a:r>
              <a:rPr lang="ko-KR" altLang="en-US" dirty="0" smtClean="0"/>
              <a:t>클래스에 다음과 같이 </a:t>
            </a:r>
            <a:r>
              <a:rPr lang="ko-KR" altLang="en-US" dirty="0" smtClean="0"/>
              <a:t>두 개의 </a:t>
            </a:r>
            <a:r>
              <a:rPr lang="ko-KR" altLang="en-US" dirty="0" smtClean="0"/>
              <a:t>메서드를 추가하여 실행결과가 나오도록 설정하세요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724" t="43479" r="55771" b="41449"/>
          <a:stretch/>
        </p:blipFill>
        <p:spPr>
          <a:xfrm>
            <a:off x="615927" y="1512638"/>
            <a:ext cx="3538062" cy="1693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5725" t="46103" r="34784" b="36038"/>
          <a:stretch/>
        </p:blipFill>
        <p:spPr>
          <a:xfrm>
            <a:off x="615927" y="4206240"/>
            <a:ext cx="7142927" cy="2332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6681" t="54727" r="72720" b="38109"/>
          <a:stretch/>
        </p:blipFill>
        <p:spPr>
          <a:xfrm>
            <a:off x="6688202" y="5657922"/>
            <a:ext cx="1636985" cy="10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9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Student</a:t>
            </a:r>
            <a:r>
              <a:rPr lang="ko-KR" altLang="en-US" dirty="0" smtClean="0"/>
              <a:t>클래스에 </a:t>
            </a:r>
            <a:r>
              <a:rPr lang="ko-KR" altLang="en-US" dirty="0" err="1" smtClean="0"/>
              <a:t>생서자와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info()</a:t>
            </a:r>
            <a:r>
              <a:rPr lang="ko-KR" altLang="en-US" dirty="0" smtClean="0"/>
              <a:t>를 추가하여 다음 결과가 나오도록 작성하세요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356" t="52015" r="55789" b="43734"/>
          <a:stretch/>
        </p:blipFill>
        <p:spPr>
          <a:xfrm>
            <a:off x="755374" y="1868555"/>
            <a:ext cx="6957378" cy="9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선언 및 생성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8096" y="910454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양수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개를 입력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받아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배열에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저장하고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제일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큰 수를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출력하는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프로그램을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작성하라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256" y="1672699"/>
            <a:ext cx="5993466" cy="37856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intArray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</a:t>
            </a:r>
            <a:r>
              <a:rPr lang="en-US" altLang="ko-KR" sz="1200" b="1" dirty="0" smtClean="0"/>
              <a:t>];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max=0; // </a:t>
            </a:r>
            <a:r>
              <a:rPr lang="ko-KR" altLang="en-US" sz="1200" dirty="0"/>
              <a:t>현재 가장 큰 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 smtClean="0"/>
              <a:t>입력 받은 </a:t>
            </a:r>
            <a:r>
              <a:rPr lang="ko-KR" altLang="en-US" sz="1200" dirty="0"/>
              <a:t>정수를 배열에 저장</a:t>
            </a:r>
          </a:p>
          <a:p>
            <a:pPr defTabSz="180000"/>
            <a:r>
              <a:rPr lang="en-US" altLang="ko-KR" sz="1200" dirty="0" smtClean="0"/>
              <a:t>			if(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&gt; max) </a:t>
            </a:r>
            <a:r>
              <a:rPr lang="en-US" altLang="ko-KR" sz="1200" dirty="0" smtClean="0"/>
              <a:t>		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max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max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36287" y="5458351"/>
            <a:ext cx="403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1 39 78 100 99</a:t>
            </a:r>
          </a:p>
          <a:p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8" y="2114568"/>
            <a:ext cx="7111390" cy="221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248" y="1066188"/>
            <a:ext cx="8640000" cy="497799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배열은 객체로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객체의 </a:t>
            </a:r>
            <a:r>
              <a:rPr lang="en-US" altLang="ko-KR" dirty="0" smtClean="0"/>
              <a:t>length </a:t>
            </a:r>
            <a:r>
              <a:rPr lang="ko-KR" altLang="en-US" dirty="0"/>
              <a:t>필드</a:t>
            </a:r>
            <a:endParaRPr lang="en-US" altLang="ko-KR" dirty="0"/>
          </a:p>
          <a:p>
            <a:pPr lvl="2"/>
            <a:r>
              <a:rPr lang="ko-KR" altLang="en-US" dirty="0"/>
              <a:t>배열의 크기는 배열 객체의 </a:t>
            </a:r>
            <a:r>
              <a:rPr lang="en-US" altLang="ko-KR" dirty="0"/>
              <a:t>length</a:t>
            </a:r>
            <a:r>
              <a:rPr lang="ko-KR" altLang="en-US" dirty="0"/>
              <a:t> 필드에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smtClean="0"/>
              <a:t>필드를 이용하여 배열의 모든 값을 출력하는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배열의 크기</a:t>
            </a:r>
            <a:r>
              <a:rPr lang="en-US" altLang="ko-KR" dirty="0" smtClean="0"/>
              <a:t>, length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5304632"/>
            <a:ext cx="6192688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//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</a:t>
            </a:r>
            <a:r>
              <a:rPr lang="ko-KR" altLang="en-US" sz="1400" dirty="0"/>
              <a:t>배열 크기만큼 루프를 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74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배열의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 활용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026" y="910454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length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필드를 이용하여 배열 크기만큼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정수를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입력 받고 평균을 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출력하라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69" y="1692538"/>
            <a:ext cx="6480720" cy="41857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ArrayLength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sum=0.0;</a:t>
            </a:r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키보드에서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정수 </a:t>
            </a:r>
            <a:r>
              <a:rPr lang="ko-KR" altLang="en-US" sz="1400" dirty="0" smtClean="0"/>
              <a:t>저장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 // </a:t>
            </a:r>
            <a:r>
              <a:rPr lang="ko-KR" altLang="en-US" sz="1400" dirty="0"/>
              <a:t>배열에 저장된 정수 값을 </a:t>
            </a:r>
            <a:r>
              <a:rPr lang="ko-KR" altLang="en-US" sz="1400" dirty="0" smtClean="0"/>
              <a:t>더하기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+ sum/</a:t>
            </a:r>
            <a:r>
              <a:rPr lang="en-US" altLang="ko-KR" sz="1400" dirty="0" err="1"/>
              <a:t>intArray.length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36217" y="5617686"/>
            <a:ext cx="306291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400" dirty="0"/>
              <a:t>평균은 </a:t>
            </a:r>
            <a:r>
              <a:rPr lang="en-US" altLang="ko-KR" sz="1400" dirty="0"/>
              <a:t>4.6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81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1758</TotalTime>
  <Words>2735</Words>
  <Application>Microsoft Office PowerPoint</Application>
  <PresentationFormat>화면 슬라이드 쇼(4:3)</PresentationFormat>
  <Paragraphs>1002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84" baseType="lpstr">
      <vt:lpstr>HY강B</vt:lpstr>
      <vt:lpstr>HY견명조</vt:lpstr>
      <vt:lpstr>HY나무L</vt:lpstr>
      <vt:lpstr>HY엽서L</vt:lpstr>
      <vt:lpstr>HY헤드라인M</vt:lpstr>
      <vt:lpstr>견명조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배열과 문자열</vt:lpstr>
      <vt:lpstr>배열의 개념(1)</vt:lpstr>
      <vt:lpstr>자바 배열의 필요성과 모양</vt:lpstr>
      <vt:lpstr>배열 선언 및 생성</vt:lpstr>
      <vt:lpstr>배열 인덱스와 배열 원소 접근</vt:lpstr>
      <vt:lpstr>배열안에 또 다른 배열로 설정하여  배열 공유</vt:lpstr>
      <vt:lpstr>배열 선언 및 생성</vt:lpstr>
      <vt:lpstr>배열의 크기, length 필드</vt:lpstr>
      <vt:lpstr>배열의 length 필드 활용</vt:lpstr>
      <vt:lpstr>배열과 for-each 문</vt:lpstr>
      <vt:lpstr>for-each 문 활용</vt:lpstr>
      <vt:lpstr>버블 정렬알고리즘</vt:lpstr>
      <vt:lpstr>배열 활용</vt:lpstr>
      <vt:lpstr>2차원 배열</vt:lpstr>
      <vt:lpstr>2차원 배열의 초기화</vt:lpstr>
      <vt:lpstr>2차원 배열 생성 및 활용하기</vt:lpstr>
      <vt:lpstr>for-each 문 활용</vt:lpstr>
      <vt:lpstr>문자열 선언 과 생성 </vt:lpstr>
      <vt:lpstr>스트링 객체의 주요 특징</vt:lpstr>
      <vt:lpstr>주요 메소드</vt:lpstr>
      <vt:lpstr>String을 활용하여 문자열 다루기</vt:lpstr>
      <vt:lpstr>사용자로 부터 입력받은 하나의 문자를 비교하기</vt:lpstr>
      <vt:lpstr>String배열을 이용한 예</vt:lpstr>
      <vt:lpstr>메서드의 필요성과 장점</vt:lpstr>
      <vt:lpstr>메서드의 호출과 반환</vt:lpstr>
      <vt:lpstr>메서드 호출에서 값 전달의 의미</vt:lpstr>
      <vt:lpstr>실습예제</vt:lpstr>
      <vt:lpstr>객체 지향</vt:lpstr>
      <vt:lpstr>절차 지향 프로그래밍과 객체 지향 프로그래밍</vt:lpstr>
      <vt:lpstr>객체 지향 프로그래밍</vt:lpstr>
      <vt:lpstr>객체의 개념</vt:lpstr>
      <vt:lpstr>객체지향의 특징(1)</vt:lpstr>
      <vt:lpstr>객체지향의 특징(2)</vt:lpstr>
      <vt:lpstr>객체 지향 프로그래밍(2)</vt:lpstr>
      <vt:lpstr>객체와 클래스</vt:lpstr>
      <vt:lpstr>클래스 선언</vt:lpstr>
      <vt:lpstr>객체 생성과 참조 변수</vt:lpstr>
      <vt:lpstr>Circle 클래스의 객체 생성 및 활용</vt:lpstr>
      <vt:lpstr>PowerPoint 프레젠테이션</vt:lpstr>
      <vt:lpstr>JVM의 메모리 구조</vt:lpstr>
      <vt:lpstr> circle 객체 생성하는 과정</vt:lpstr>
      <vt:lpstr>Rectangle 클래스 만들기 연습</vt:lpstr>
      <vt:lpstr>생성자의 개념과 선언</vt:lpstr>
      <vt:lpstr>기본 생성자와 생성자 오버로딩</vt:lpstr>
      <vt:lpstr>매개변수가 있는 생성자와 생성자 오버로딩</vt:lpstr>
      <vt:lpstr>두 개의 생성자를 가진 Circle 클래스</vt:lpstr>
      <vt:lpstr>생성자 선언 및 호출 연습</vt:lpstr>
      <vt:lpstr>클래스와 객체 사용 예 </vt:lpstr>
      <vt:lpstr>this와 this()</vt:lpstr>
      <vt:lpstr>객체 속에서의 this</vt:lpstr>
      <vt:lpstr>this()로 다른 생성자 호출</vt:lpstr>
      <vt:lpstr>클래스와 객체 사용 예 </vt:lpstr>
      <vt:lpstr>객체 배열</vt:lpstr>
      <vt:lpstr>객체 배열 선언과 생성 과정</vt:lpstr>
      <vt:lpstr>Circle 배열 만들기</vt:lpstr>
      <vt:lpstr>: 객체 배열 만들기 연습</vt:lpstr>
      <vt:lpstr>메소드</vt:lpstr>
      <vt:lpstr>인자 전달 – 기본 타입의 값이 전달되는 경우</vt:lpstr>
      <vt:lpstr>인자 전달 – 객체가 전달되는 경우</vt:lpstr>
      <vt:lpstr>인자 전달 - 배열이 전달되는 경우</vt:lpstr>
      <vt:lpstr>인자로 배열이 전달되는 예</vt:lpstr>
      <vt:lpstr>메소드 오버로딩</vt:lpstr>
      <vt:lpstr>객체 치환 시 주의할 점</vt:lpstr>
      <vt:lpstr>객체 소멸</vt:lpstr>
      <vt:lpstr>실습문제</vt:lpstr>
      <vt:lpstr>실습예제</vt:lpstr>
      <vt:lpstr>실습예제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TG Kang</cp:lastModifiedBy>
  <cp:revision>219</cp:revision>
  <dcterms:created xsi:type="dcterms:W3CDTF">2017-01-09T05:29:11Z</dcterms:created>
  <dcterms:modified xsi:type="dcterms:W3CDTF">2018-03-18T11:24:13Z</dcterms:modified>
</cp:coreProperties>
</file>